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56" r:id="rId2"/>
    <p:sldId id="257" r:id="rId3"/>
    <p:sldId id="258" r:id="rId4"/>
    <p:sldId id="259" r:id="rId5"/>
    <p:sldId id="278" r:id="rId6"/>
    <p:sldId id="277" r:id="rId7"/>
    <p:sldId id="279" r:id="rId8"/>
    <p:sldId id="280" r:id="rId9"/>
    <p:sldId id="276" r:id="rId10"/>
    <p:sldId id="281" r:id="rId11"/>
    <p:sldId id="282" r:id="rId12"/>
    <p:sldId id="283" r:id="rId13"/>
    <p:sldId id="284" r:id="rId14"/>
    <p:sldId id="285" r:id="rId15"/>
    <p:sldId id="286" r:id="rId16"/>
    <p:sldId id="287" r:id="rId17"/>
    <p:sldId id="288"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1"/>
    <p:restoredTop sz="86233"/>
  </p:normalViewPr>
  <p:slideViewPr>
    <p:cSldViewPr snapToGrid="0" snapToObjects="1">
      <p:cViewPr varScale="1">
        <p:scale>
          <a:sx n="43" d="100"/>
          <a:sy n="43" d="100"/>
        </p:scale>
        <p:origin x="296"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measured perhaps by throughput, utilization of resources,  response time (see latency)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pesky limits: speed of light, RAM/hard drives/CPUs. but for distributed systems can come in much more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hard to handle availability on a single machine. because we want redundancy. CLICK to show table we want to take a bunch of unreliable components and build a bigger thing that itself is reliable. what are the components and what kinds of redundancy can we provide?</a:t>
            </a:r>
          </a:p>
          <a:p>
            <a:r>
              <a:t>Availability considers things more broadly than uptime though: what if there is a network outage? Without knowing every possible thing that can fail, instead, we might design for fault tolerance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Which is to say: can we define a set of faults that we expect, and then design a system to tolerate them? We concede that we can’t tolerate all faults. If nothing else, our service might degrade in availability if our business goes bankrupt!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t>Fault tolerance is a tricky beast, however.</a:t>
            </a:r>
          </a:p>
          <a:p>
            <a:r>
              <a:t>So obviously just adding more machines doesn’t solve fault tolerance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xfrm>
            <a:off x="381000" y="685800"/>
            <a:ext cx="6096000" cy="3429000"/>
          </a:xfrm>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an increase in the number of independent nodes increases the probability of failure in a system (reducing availability and increasing administrative costs)</a:t>
            </a:r>
          </a:p>
          <a:p>
            <a:r>
              <a:t>an increase in the number of independent nodes may increase the need for communication between nodes (reducing performance as scale increases)</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xfrm>
            <a:off x="381000" y="685800"/>
            <a:ext cx="6096000" cy="3429000"/>
          </a:xfrm>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r>
              <a:t>an increase in geographic distance increases the minimum latency for communication between distant nodes (reducing performance for certain operations)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xfrm>
            <a:off x="381000" y="685800"/>
            <a:ext cx="6096000" cy="3429000"/>
          </a:xfrm>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rPr dirty="0"/>
              <a:t>In addition to these constraints that might make it challenging to achieve better performance, scale, or fault tolerance due to the location and number of machines, we also now are exposed to risks that come from the network itself. These so called 8 fallacies of distributed computing were outlined in the 90’s in white papers from sun Microsystems, and largely still hold. Most are tied to physical properties of networks themselves</a:t>
            </a:r>
          </a:p>
          <a:p>
            <a:r>
              <a:rPr dirty="0"/>
              <a:t>“There is one administrator” - Might get away with this if you install your system on your own private network, doesn’t talk to anyone. But: what happens when you don’t,  and then things go wrong? Example: Comcast maintains its own blocklist of domain names that could be malicious. What happens if your hosting provider ends up on that block list?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p>
            <a:r>
              <a:rPr dirty="0"/>
              <a:t>People actually care a LOT about the latency between NYC and Chicago, because commodities are traded in Chicago and stocks are traded in NYC</a:t>
            </a:r>
          </a:p>
          <a:p>
            <a:r>
              <a:rPr dirty="0"/>
              <a:t>Changes to commodities prices (e.g. ethanol) can dramatically impact price of some stocks.</a:t>
            </a:r>
          </a:p>
          <a:p>
            <a:r>
              <a:rPr dirty="0"/>
              <a:t>Note not really Chicago or NYC, data centers are 10-15 miles outside of city where land is cheaper. Secaucus NJ and Aurora IL</a:t>
            </a:r>
          </a:p>
          <a:p>
            <a:endParaRPr dirty="0"/>
          </a:p>
          <a:p>
            <a:r>
              <a:rPr dirty="0"/>
              <a:t>It’s not quite as simple as 700 miles -&gt; 7.4msec</a:t>
            </a:r>
          </a:p>
          <a:p>
            <a:r>
              <a:rPr dirty="0"/>
              <a:t>There are streams, mountains, </a:t>
            </a:r>
            <a:r>
              <a:rPr dirty="0" err="1"/>
              <a:t>etc</a:t>
            </a:r>
            <a:r>
              <a:rPr dirty="0"/>
              <a:t>… more like 1,000 miles</a:t>
            </a:r>
          </a:p>
          <a:p>
            <a:r>
              <a:rPr dirty="0"/>
              <a:t>Light is refracted in a fiber optic cable is ~31% slower</a:t>
            </a:r>
          </a:p>
          <a:p>
            <a:r>
              <a:rPr dirty="0"/>
              <a:t>What do we do if money is no object?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First: some ground rules. What is a distributed system? Most apps that we work with are distributed in some way, at least in the sense that there is some code that runs in a client, and elsewhere on a server. For this and the following lesson, however, we’ll focus on two particular distributed systems models: where we are focusing on the SERVER aspects, and distributed the server code across multiple computers, with a network between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algn="l"/>
            <a:r>
              <a:rPr lang="en-US" dirty="0"/>
              <a:t>Why go through the effort of implementing, deploying and maintaining a distributed system? Here are the general goals a DS should address. We’ll look at a motivating example next.</a:t>
            </a:r>
          </a:p>
          <a:p>
            <a:endParaRPr lang="en-US" dirty="0"/>
          </a:p>
          <a:p>
            <a:r>
              <a:rPr lang="en-US" dirty="0"/>
              <a:t>S</a:t>
            </a:r>
            <a:r>
              <a:rPr dirty="0"/>
              <a:t>cale</a:t>
            </a:r>
            <a:r>
              <a:rPr lang="en-US" dirty="0"/>
              <a:t>:</a:t>
            </a:r>
            <a:r>
              <a:rPr dirty="0"/>
              <a:t> size (more nodes), geographic (reduce time to respond to users), administration (administrators per machine)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obvious solution: keep DNS mappings locally. </a:t>
            </a:r>
          </a:p>
          <a:p>
            <a:endParaRPr lang="en-US" dirty="0"/>
          </a:p>
          <a:p>
            <a:r>
              <a:rPr lang="en-US" dirty="0"/>
              <a:t>Since IPs change regularly -&gt; We can keep the file up to date by syncing it with a remote version.</a:t>
            </a:r>
          </a:p>
          <a:p>
            <a:endParaRPr lang="en-US" dirty="0"/>
          </a:p>
        </p:txBody>
      </p:sp>
    </p:spTree>
    <p:extLst>
      <p:ext uri="{BB962C8B-B14F-4D97-AF65-F5344CB8AC3E}">
        <p14:creationId xmlns:p14="http://schemas.microsoft.com/office/powerpoint/2010/main" val="4033789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pPr algn="l"/>
            <a:r>
              <a:rPr lang="en-US" dirty="0"/>
              <a:t>The storage needed is not much of a problem from nowadays perspective, even if it is wasteful.</a:t>
            </a:r>
          </a:p>
          <a:p>
            <a:pPr algn="l"/>
            <a:endParaRPr lang="en-US" dirty="0"/>
          </a:p>
          <a:p>
            <a:r>
              <a:rPr dirty="0"/>
              <a:t>Ad from 1989</a:t>
            </a:r>
          </a:p>
        </p:txBody>
      </p:sp>
    </p:spTree>
    <p:extLst>
      <p:ext uri="{BB962C8B-B14F-4D97-AF65-F5344CB8AC3E}">
        <p14:creationId xmlns:p14="http://schemas.microsoft.com/office/powerpoint/2010/main" val="207112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r>
              <a:t>Verisign root servers, only handling a portion of the DNS traffic worldwide (~15%)</a:t>
            </a:r>
            <a:endParaRPr sz="2200"/>
          </a:p>
        </p:txBody>
      </p:sp>
    </p:spTree>
    <p:extLst>
      <p:ext uri="{BB962C8B-B14F-4D97-AF65-F5344CB8AC3E}">
        <p14:creationId xmlns:p14="http://schemas.microsoft.com/office/powerpoint/2010/main" val="3362659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r>
              <a:t>It’s ok if server A tells you that the address for a name is an older address, as long as it’s not too old.  Probably, that address is still valid for the time it takes for all servers to update.</a:t>
            </a:r>
          </a:p>
        </p:txBody>
      </p:sp>
    </p:spTree>
    <p:extLst>
      <p:ext uri="{BB962C8B-B14F-4D97-AF65-F5344CB8AC3E}">
        <p14:creationId xmlns:p14="http://schemas.microsoft.com/office/powerpoint/2010/main" val="94849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r>
              <a:t>How many root servers are there?</a:t>
            </a:r>
          </a:p>
        </p:txBody>
      </p:sp>
    </p:spTree>
    <p:extLst>
      <p:ext uri="{BB962C8B-B14F-4D97-AF65-F5344CB8AC3E}">
        <p14:creationId xmlns:p14="http://schemas.microsoft.com/office/powerpoint/2010/main" val="1959817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rPr lang="en-US" dirty="0"/>
              <a:t>So, when are distributed systems useful? Why go through the trouble? We know what we want for DNS as a distributed system. Here are again the general goals a distributed system is trying to address, in more detail.</a:t>
            </a:r>
          </a:p>
          <a:p>
            <a:endParaRPr lang="en-US" dirty="0"/>
          </a:p>
          <a:p>
            <a:r>
              <a:rPr dirty="0"/>
              <a:t>Most things are easy to do small: Let’s make a system that lets 5 people run around a 2D map. Great! How do we let 100,000 people run around that same map? Uh-oh. A scalable system is one in which adding more work (more usage) does not make things incrementally worse: We want to be able to increase the capacity and usage of our service without it slowing to a halt.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887640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a:defRPr>
                <a:solidFill>
                  <a:srgbClr val="000000"/>
                </a:solidFill>
              </a:defRPr>
            </a:lvl1p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root-servers.org/static/index.html"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1.tif"/><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ti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t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tif"/><Relationship Id="rId4" Type="http://schemas.openxmlformats.org/officeDocument/2006/relationships/image" Target="../media/image19.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facebook.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dirty="0"/>
              <a:t>© 202</a:t>
            </a:r>
            <a:r>
              <a:rPr lang="en-US" dirty="0"/>
              <a:t>2</a:t>
            </a:r>
            <a:r>
              <a:rPr dirty="0"/>
              <a:t>, released under </a:t>
            </a:r>
            <a:r>
              <a:rPr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 Software Engineering</a:t>
            </a:r>
          </a:p>
        </p:txBody>
      </p:sp>
      <p:sp>
        <p:nvSpPr>
          <p:cNvPr id="125" name="Lecture 9.1: Why Engineer Distributed Software?"/>
          <p:cNvSpPr txBox="1">
            <a:spLocks noGrp="1"/>
          </p:cNvSpPr>
          <p:nvPr>
            <p:ph type="subTitle" sz="quarter" idx="1"/>
          </p:nvPr>
        </p:nvSpPr>
        <p:spPr>
          <a:prstGeom prst="rect">
            <a:avLst/>
          </a:prstGeom>
        </p:spPr>
        <p:txBody>
          <a:bodyPr/>
          <a:lstStyle/>
          <a:p>
            <a:r>
              <a:rPr dirty="0"/>
              <a:t>Lecture 9.1: Why Engineer Distributed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oogle Shape;110;p20"/>
          <p:cNvSpPr txBox="1">
            <a:spLocks noGrp="1"/>
          </p:cNvSpPr>
          <p:nvPr>
            <p:ph type="body" idx="1"/>
          </p:nvPr>
        </p:nvSpPr>
        <p:spPr>
          <a:xfrm>
            <a:off x="1206500" y="2512663"/>
            <a:ext cx="21971000" cy="9991853"/>
          </a:xfrm>
        </p:spPr>
        <p:txBody>
          <a:bodyPr/>
          <a:lstStyle/>
          <a:p>
            <a:pPr>
              <a:spcBef>
                <a:spcPts val="3000"/>
              </a:spcBef>
            </a:pPr>
            <a:r>
              <a:rPr lang="en-US" dirty="0"/>
              <a:t>Another Obvious Solution: Well-known centralized server</a:t>
            </a:r>
          </a:p>
          <a:p>
            <a:pPr lvl="1">
              <a:spcBef>
                <a:spcPts val="3000"/>
              </a:spcBef>
            </a:pPr>
            <a:r>
              <a:rPr lang="en-US" dirty="0"/>
              <a:t>Single point of failure</a:t>
            </a:r>
          </a:p>
          <a:p>
            <a:pPr lvl="1">
              <a:spcBef>
                <a:spcPts val="3000"/>
              </a:spcBef>
            </a:pPr>
            <a:r>
              <a:rPr lang="en-US" dirty="0"/>
              <a:t>Traffic volume</a:t>
            </a:r>
          </a:p>
          <a:p>
            <a:pPr lvl="1">
              <a:spcBef>
                <a:spcPts val="3000"/>
              </a:spcBef>
            </a:pPr>
            <a:r>
              <a:rPr lang="en-US" dirty="0"/>
              <a:t>Access time</a:t>
            </a:r>
          </a:p>
          <a:p>
            <a:pPr lvl="1">
              <a:spcBef>
                <a:spcPts val="3000"/>
              </a:spcBef>
            </a:pPr>
            <a:r>
              <a:rPr lang="en-US" dirty="0"/>
              <a:t>Ultimately, </a:t>
            </a:r>
            <a:r>
              <a:rPr lang="en-US" b="1" dirty="0"/>
              <a:t>not scalable</a:t>
            </a:r>
            <a:r>
              <a:rPr lang="en-US" dirty="0"/>
              <a:t>!</a:t>
            </a:r>
          </a:p>
        </p:txBody>
      </p:sp>
      <p:sp>
        <p:nvSpPr>
          <p:cNvPr id="254" name="Google Shape;109;p20"/>
          <p:cNvSpPr txBox="1">
            <a:spLocks noGrp="1"/>
          </p:cNvSpPr>
          <p:nvPr>
            <p:ph type="title"/>
          </p:nvPr>
        </p:nvSpPr>
        <p:spPr/>
        <p:txBody>
          <a:bodyPr/>
          <a:lstStyle/>
          <a:p>
            <a:r>
              <a:rPr lang="en-US"/>
              <a:t>Domain Name System</a:t>
            </a:r>
          </a:p>
        </p:txBody>
      </p:sp>
      <p:sp>
        <p:nvSpPr>
          <p:cNvPr id="255" name="Google Shape;111;p20"/>
          <p:cNvSpPr txBox="1">
            <a:spLocks noGrp="1"/>
          </p:cNvSpPr>
          <p:nvPr>
            <p:ph type="sldNum" sz="quarter" idx="2"/>
          </p:nvPr>
        </p:nvSpPr>
        <p:spPr/>
        <p:txBody>
          <a:bodyPr/>
          <a:lstStyle/>
          <a:p>
            <a:fld id="{86CB4B4D-7CA3-9044-876B-883B54F8677D}" type="slidenum">
              <a:rPr lang="en-US"/>
              <a:pPr/>
              <a:t>10</a:t>
            </a:fld>
            <a:endParaRPr lang="en-US"/>
          </a:p>
        </p:txBody>
      </p:sp>
      <p:sp>
        <p:nvSpPr>
          <p:cNvPr id="257" name="Google Shape;113;p20"/>
          <p:cNvSpPr txBox="1"/>
          <p:nvPr/>
        </p:nvSpPr>
        <p:spPr>
          <a:xfrm>
            <a:off x="13486668" y="11423971"/>
            <a:ext cx="6989399" cy="800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lvl1pPr defTabSz="1828800">
              <a:defRPr sz="2800" b="0" u="sng">
                <a:solidFill>
                  <a:srgbClr val="0097A7"/>
                </a:solidFill>
                <a:uFill>
                  <a:solidFill>
                    <a:srgbClr val="0097A7"/>
                  </a:solidFill>
                </a:uFill>
                <a:latin typeface="Arial"/>
                <a:ea typeface="Arial"/>
                <a:cs typeface="Arial"/>
                <a:sym typeface="Arial"/>
                <a:hlinkClick r:id="rId3"/>
              </a:defRPr>
            </a:lvl1pPr>
          </a:lstStyle>
          <a:p>
            <a:pPr>
              <a:defRPr>
                <a:uFillTx/>
              </a:defRPr>
            </a:pPr>
            <a:r>
              <a:rPr lang="en-US" dirty="0">
                <a:hlinkClick r:id="rId3"/>
              </a:rPr>
              <a:t>https://a.root-servers.org/metrics</a:t>
            </a:r>
            <a:endParaRPr dirty="0">
              <a:uFill>
                <a:solidFill>
                  <a:srgbClr val="0097A7"/>
                </a:solidFill>
              </a:uFill>
              <a:hlinkClick r:id="rId3"/>
            </a:endParaRPr>
          </a:p>
        </p:txBody>
      </p:sp>
      <p:pic>
        <p:nvPicPr>
          <p:cNvPr id="9" name="Picture 8">
            <a:extLst>
              <a:ext uri="{FF2B5EF4-FFF2-40B4-BE49-F238E27FC236}">
                <a16:creationId xmlns:a16="http://schemas.microsoft.com/office/drawing/2014/main" id="{A3C0B50D-ACFF-C549-AC40-A1B05C295861}"/>
              </a:ext>
            </a:extLst>
          </p:cNvPr>
          <p:cNvPicPr>
            <a:picLocks noChangeAspect="1"/>
          </p:cNvPicPr>
          <p:nvPr/>
        </p:nvPicPr>
        <p:blipFill>
          <a:blip r:embed="rId4"/>
          <a:stretch>
            <a:fillRect/>
          </a:stretch>
        </p:blipFill>
        <p:spPr>
          <a:xfrm>
            <a:off x="9578736" y="3481371"/>
            <a:ext cx="14805264" cy="8054436"/>
          </a:xfrm>
          <a:prstGeom prst="rect">
            <a:avLst/>
          </a:prstGeom>
        </p:spPr>
      </p:pic>
    </p:spTree>
    <p:extLst>
      <p:ext uri="{BB962C8B-B14F-4D97-AF65-F5344CB8AC3E}">
        <p14:creationId xmlns:p14="http://schemas.microsoft.com/office/powerpoint/2010/main" val="168183674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Google Shape;126;p22"/>
          <p:cNvSpPr txBox="1">
            <a:spLocks noGrp="1"/>
          </p:cNvSpPr>
          <p:nvPr>
            <p:ph type="body" idx="1"/>
          </p:nvPr>
        </p:nvSpPr>
        <p:spPr>
          <a:xfrm>
            <a:off x="1206500" y="2512663"/>
            <a:ext cx="21971000" cy="9991853"/>
          </a:xfrm>
        </p:spPr>
        <p:txBody>
          <a:bodyPr>
            <a:normAutofit lnSpcReduction="10000"/>
          </a:bodyPr>
          <a:lstStyle/>
          <a:p>
            <a:pPr>
              <a:spcBef>
                <a:spcPts val="1800"/>
              </a:spcBef>
            </a:pPr>
            <a:r>
              <a:rPr lang="en-US" dirty="0"/>
              <a:t>We need a </a:t>
            </a:r>
            <a:r>
              <a:rPr lang="en-US" b="1" dirty="0"/>
              <a:t>scalable</a:t>
            </a:r>
            <a:r>
              <a:rPr lang="en-US" dirty="0"/>
              <a:t> solution</a:t>
            </a:r>
            <a:endParaRPr lang="en-US" b="1" dirty="0"/>
          </a:p>
          <a:p>
            <a:pPr lvl="1">
              <a:spcBef>
                <a:spcPts val="1800"/>
              </a:spcBef>
            </a:pPr>
            <a:r>
              <a:rPr lang="en-US" dirty="0"/>
              <a:t>New hosts keep being added</a:t>
            </a:r>
          </a:p>
          <a:p>
            <a:pPr lvl="1">
              <a:spcBef>
                <a:spcPts val="1800"/>
              </a:spcBef>
            </a:pPr>
            <a:r>
              <a:rPr lang="en-US" dirty="0"/>
              <a:t>Number of users increases</a:t>
            </a:r>
          </a:p>
          <a:p>
            <a:pPr lvl="1">
              <a:spcBef>
                <a:spcPts val="1800"/>
              </a:spcBef>
            </a:pPr>
            <a:r>
              <a:rPr lang="en-US" dirty="0"/>
              <a:t>Need to maintain speed/responsiveness</a:t>
            </a:r>
          </a:p>
          <a:p>
            <a:pPr>
              <a:spcBef>
                <a:spcPts val="1800"/>
              </a:spcBef>
            </a:pPr>
            <a:r>
              <a:rPr lang="en-US" dirty="0"/>
              <a:t>We need our service to be </a:t>
            </a:r>
            <a:r>
              <a:rPr lang="en-US" b="1" dirty="0"/>
              <a:t>available</a:t>
            </a:r>
            <a:r>
              <a:rPr lang="en-US" dirty="0"/>
              <a:t> and </a:t>
            </a:r>
            <a:r>
              <a:rPr lang="en-US" b="1" dirty="0"/>
              <a:t>fault tolerant</a:t>
            </a:r>
          </a:p>
          <a:p>
            <a:pPr lvl="1">
              <a:spcBef>
                <a:spcPts val="1800"/>
              </a:spcBef>
            </a:pPr>
            <a:r>
              <a:rPr lang="en-US" dirty="0"/>
              <a:t>It is a crucial basic service</a:t>
            </a:r>
          </a:p>
          <a:p>
            <a:pPr lvl="1">
              <a:spcBef>
                <a:spcPts val="1800"/>
              </a:spcBef>
            </a:pPr>
            <a:r>
              <a:rPr lang="en-US" dirty="0"/>
              <a:t>A problematic node shouldn’t “crash the internet”</a:t>
            </a:r>
          </a:p>
          <a:p>
            <a:pPr>
              <a:spcBef>
                <a:spcPts val="1800"/>
              </a:spcBef>
            </a:pPr>
            <a:r>
              <a:rPr lang="en-US" dirty="0"/>
              <a:t>Parts of the system should be maintainable independently</a:t>
            </a:r>
          </a:p>
          <a:p>
            <a:pPr lvl="1">
              <a:spcBef>
                <a:spcPts val="1800"/>
              </a:spcBef>
            </a:pPr>
            <a:r>
              <a:rPr lang="en-US" dirty="0"/>
              <a:t>E.g., national domains</a:t>
            </a:r>
          </a:p>
          <a:p>
            <a:pPr lvl="1">
              <a:spcBef>
                <a:spcPts val="1800"/>
              </a:spcBef>
            </a:pPr>
            <a:r>
              <a:rPr lang="en-US" dirty="0"/>
              <a:t>Maintaining it shouldn’t add significant amount of traffic</a:t>
            </a:r>
          </a:p>
          <a:p>
            <a:pPr>
              <a:spcBef>
                <a:spcPts val="1800"/>
              </a:spcBef>
            </a:pPr>
            <a:r>
              <a:rPr lang="en-US" dirty="0"/>
              <a:t>Global in scope</a:t>
            </a:r>
          </a:p>
          <a:p>
            <a:pPr lvl="1">
              <a:spcBef>
                <a:spcPts val="1800"/>
              </a:spcBef>
            </a:pPr>
            <a:r>
              <a:rPr lang="en-US" dirty="0"/>
              <a:t>Domain names mean the same thing everywhere</a:t>
            </a:r>
          </a:p>
        </p:txBody>
      </p:sp>
      <p:sp>
        <p:nvSpPr>
          <p:cNvPr id="262" name="Google Shape;125;p22"/>
          <p:cNvSpPr txBox="1">
            <a:spLocks noGrp="1"/>
          </p:cNvSpPr>
          <p:nvPr>
            <p:ph type="title"/>
          </p:nvPr>
        </p:nvSpPr>
        <p:spPr/>
        <p:txBody>
          <a:bodyPr/>
          <a:lstStyle/>
          <a:p>
            <a:r>
              <a:rPr lang="en-US" dirty="0"/>
              <a:t>DNS as a distributed system</a:t>
            </a:r>
          </a:p>
        </p:txBody>
      </p:sp>
      <p:sp>
        <p:nvSpPr>
          <p:cNvPr id="263" name="Google Shape;127;p22"/>
          <p:cNvSpPr txBox="1">
            <a:spLocks noGrp="1"/>
          </p:cNvSpPr>
          <p:nvPr>
            <p:ph type="sldNum" sz="quarter" idx="2"/>
          </p:nvPr>
        </p:nvSpPr>
        <p:spPr/>
        <p:txBody>
          <a:bodyPr/>
          <a:lstStyle/>
          <a:p>
            <a:fld id="{86CB4B4D-7CA3-9044-876B-883B54F8677D}" type="slidenum">
              <a:rPr lang="en-US"/>
              <a:pPr/>
              <a:t>11</a:t>
            </a:fld>
            <a:endParaRPr lang="en-US"/>
          </a:p>
        </p:txBody>
      </p:sp>
    </p:spTree>
    <p:extLst>
      <p:ext uri="{BB962C8B-B14F-4D97-AF65-F5344CB8AC3E}">
        <p14:creationId xmlns:p14="http://schemas.microsoft.com/office/powerpoint/2010/main" val="142235786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656946"/>
            <a:ext cx="21971000" cy="9847570"/>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t>DNS</a:t>
            </a:r>
          </a:p>
        </p:txBody>
      </p:sp>
      <p:sp>
        <p:nvSpPr>
          <p:cNvPr id="2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270" name="Root servers"/>
          <p:cNvSpPr>
            <a:spLocks/>
          </p:cNvSpPr>
          <p:nvPr/>
        </p:nvSpPr>
        <p:spPr>
          <a:xfrm>
            <a:off x="10315849" y="4531765"/>
            <a:ext cx="3739804" cy="9339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91440" rIns="71437" bIns="71437" anchor="t" anchorCtr="0">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311646" y="6682372"/>
            <a:ext cx="141124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253325" y="6682372"/>
            <a:ext cx="112514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org</a:t>
            </a:r>
          </a:p>
        </p:txBody>
      </p:sp>
      <p:sp>
        <p:nvSpPr>
          <p:cNvPr id="273" name="net"/>
          <p:cNvSpPr/>
          <p:nvPr/>
        </p:nvSpPr>
        <p:spPr>
          <a:xfrm>
            <a:off x="10908897" y="6691458"/>
            <a:ext cx="105441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net</a:t>
            </a:r>
          </a:p>
        </p:txBody>
      </p:sp>
      <p:sp>
        <p:nvSpPr>
          <p:cNvPr id="274" name="edu"/>
          <p:cNvSpPr/>
          <p:nvPr/>
        </p:nvSpPr>
        <p:spPr>
          <a:xfrm>
            <a:off x="13493746" y="6682372"/>
            <a:ext cx="126851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149319" y="6682372"/>
            <a:ext cx="83967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376052" y="6682372"/>
            <a:ext cx="69630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483538" y="8455025"/>
            <a:ext cx="3738203"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431529" y="8506703"/>
            <a:ext cx="9986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79" name="columbia"/>
          <p:cNvSpPr/>
          <p:nvPr/>
        </p:nvSpPr>
        <p:spPr>
          <a:xfrm>
            <a:off x="15618373" y="8455025"/>
            <a:ext cx="891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80" name="cs"/>
          <p:cNvSpPr/>
          <p:nvPr/>
        </p:nvSpPr>
        <p:spPr>
          <a:xfrm>
            <a:off x="12319502" y="10218247"/>
            <a:ext cx="2066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lang="en-US" dirty="0"/>
          </a:p>
        </p:txBody>
      </p:sp>
      <p:cxnSp>
        <p:nvCxnSpPr>
          <p:cNvPr id="281" name="Connection Line"/>
          <p:cNvCxnSpPr>
            <a:stCxn id="280" idx="0"/>
            <a:endCxn id="277" idx="0"/>
          </p:cNvCxnSpPr>
          <p:nvPr/>
        </p:nvCxnSpPr>
        <p:spPr>
          <a:xfrm flipV="1">
            <a:off x="13352637" y="8455025"/>
            <a:ext cx="3" cy="1763222"/>
          </a:xfrm>
          <a:prstGeom prst="straightConnector1">
            <a:avLst/>
          </a:prstGeom>
          <a:ln w="25400">
            <a:solidFill>
              <a:srgbClr val="000000"/>
            </a:solidFill>
            <a:miter lim="400000"/>
          </a:ln>
        </p:spPr>
      </p:cxnSp>
      <p:cxnSp>
        <p:nvCxnSpPr>
          <p:cNvPr id="282" name="Connection Line"/>
          <p:cNvCxnSpPr>
            <a:stCxn id="274" idx="0"/>
            <a:endCxn id="278" idx="0"/>
          </p:cNvCxnSpPr>
          <p:nvPr/>
        </p:nvCxnSpPr>
        <p:spPr>
          <a:xfrm flipH="1">
            <a:off x="9930864" y="6682372"/>
            <a:ext cx="4197141" cy="1824331"/>
          </a:xfrm>
          <a:prstGeom prst="straightConnector1">
            <a:avLst/>
          </a:prstGeom>
          <a:ln w="25400">
            <a:solidFill>
              <a:srgbClr val="000000"/>
            </a:solidFill>
            <a:miter lim="400000"/>
          </a:ln>
        </p:spPr>
      </p:cxnSp>
      <p:cxnSp>
        <p:nvCxnSpPr>
          <p:cNvPr id="283" name="Connection Line"/>
          <p:cNvCxnSpPr>
            <a:stCxn id="274" idx="0"/>
            <a:endCxn id="279" idx="0"/>
          </p:cNvCxnSpPr>
          <p:nvPr/>
        </p:nvCxnSpPr>
        <p:spPr>
          <a:xfrm>
            <a:off x="14128005" y="6682372"/>
            <a:ext cx="1936003" cy="1772653"/>
          </a:xfrm>
          <a:prstGeom prst="straightConnector1">
            <a:avLst/>
          </a:prstGeom>
          <a:ln w="25400">
            <a:solidFill>
              <a:srgbClr val="000000"/>
            </a:solidFill>
            <a:miter lim="400000"/>
          </a:ln>
        </p:spPr>
      </p:cxnSp>
      <p:cxnSp>
        <p:nvCxnSpPr>
          <p:cNvPr id="284" name="Connection Line"/>
          <p:cNvCxnSpPr>
            <a:stCxn id="277" idx="0"/>
            <a:endCxn id="274" idx="0"/>
          </p:cNvCxnSpPr>
          <p:nvPr/>
        </p:nvCxnSpPr>
        <p:spPr>
          <a:xfrm flipV="1">
            <a:off x="13352640" y="6682372"/>
            <a:ext cx="775365" cy="1772653"/>
          </a:xfrm>
          <a:prstGeom prst="straightConnector1">
            <a:avLst/>
          </a:prstGeom>
          <a:ln w="25400">
            <a:solidFill>
              <a:srgbClr val="000000"/>
            </a:solidFill>
            <a:miter lim="400000"/>
          </a:ln>
        </p:spPr>
      </p:cxnSp>
      <p:cxnSp>
        <p:nvCxnSpPr>
          <p:cNvPr id="285" name="Connection Line"/>
          <p:cNvCxnSpPr>
            <a:cxnSpLocks/>
            <a:stCxn id="274" idx="0"/>
            <a:endCxn id="270" idx="0"/>
          </p:cNvCxnSpPr>
          <p:nvPr/>
        </p:nvCxnSpPr>
        <p:spPr>
          <a:xfrm flipH="1" flipV="1">
            <a:off x="12185751" y="4531765"/>
            <a:ext cx="1942254" cy="2150607"/>
          </a:xfrm>
          <a:prstGeom prst="straightConnector1">
            <a:avLst/>
          </a:prstGeom>
          <a:ln w="25400">
            <a:solidFill>
              <a:srgbClr val="000000"/>
            </a:solidFill>
            <a:miter lim="400000"/>
          </a:ln>
        </p:spPr>
      </p:cxnSp>
      <p:cxnSp>
        <p:nvCxnSpPr>
          <p:cNvPr id="286" name="Connection Line"/>
          <p:cNvCxnSpPr>
            <a:cxnSpLocks/>
            <a:stCxn id="275" idx="0"/>
            <a:endCxn id="270" idx="0"/>
          </p:cNvCxnSpPr>
          <p:nvPr/>
        </p:nvCxnSpPr>
        <p:spPr>
          <a:xfrm flipH="1" flipV="1">
            <a:off x="12185751" y="4531765"/>
            <a:ext cx="4383407" cy="2150607"/>
          </a:xfrm>
          <a:prstGeom prst="straightConnector1">
            <a:avLst/>
          </a:prstGeom>
          <a:ln w="25400">
            <a:solidFill>
              <a:srgbClr val="000000"/>
            </a:solidFill>
            <a:miter lim="400000"/>
          </a:ln>
        </p:spPr>
      </p:cxnSp>
      <p:cxnSp>
        <p:nvCxnSpPr>
          <p:cNvPr id="287" name="Connection Line"/>
          <p:cNvCxnSpPr>
            <a:cxnSpLocks/>
            <a:stCxn id="271" idx="0"/>
            <a:endCxn id="270" idx="0"/>
          </p:cNvCxnSpPr>
          <p:nvPr/>
        </p:nvCxnSpPr>
        <p:spPr>
          <a:xfrm flipV="1">
            <a:off x="6017271" y="4531765"/>
            <a:ext cx="6168480" cy="2150607"/>
          </a:xfrm>
          <a:prstGeom prst="straightConnector1">
            <a:avLst/>
          </a:prstGeom>
          <a:ln w="25400">
            <a:solidFill>
              <a:srgbClr val="000000"/>
            </a:solidFill>
            <a:miter lim="400000"/>
          </a:ln>
        </p:spPr>
      </p:cxnSp>
      <p:cxnSp>
        <p:nvCxnSpPr>
          <p:cNvPr id="288" name="Connection Line"/>
          <p:cNvCxnSpPr>
            <a:cxnSpLocks/>
            <a:stCxn id="272" idx="0"/>
            <a:endCxn id="270" idx="0"/>
          </p:cNvCxnSpPr>
          <p:nvPr/>
        </p:nvCxnSpPr>
        <p:spPr>
          <a:xfrm flipV="1">
            <a:off x="8815896" y="4531765"/>
            <a:ext cx="3369855" cy="2150607"/>
          </a:xfrm>
          <a:prstGeom prst="straightConnector1">
            <a:avLst/>
          </a:prstGeom>
          <a:ln w="25400">
            <a:solidFill>
              <a:srgbClr val="000000"/>
            </a:solidFill>
            <a:miter lim="400000"/>
          </a:ln>
        </p:spPr>
      </p:cxnSp>
      <p:cxnSp>
        <p:nvCxnSpPr>
          <p:cNvPr id="289" name="Connection Line"/>
          <p:cNvCxnSpPr>
            <a:cxnSpLocks/>
            <a:stCxn id="273" idx="0"/>
            <a:endCxn id="270" idx="0"/>
          </p:cNvCxnSpPr>
          <p:nvPr/>
        </p:nvCxnSpPr>
        <p:spPr>
          <a:xfrm flipV="1">
            <a:off x="11436107" y="4531765"/>
            <a:ext cx="749644" cy="2159693"/>
          </a:xfrm>
          <a:prstGeom prst="straightConnector1">
            <a:avLst/>
          </a:prstGeom>
          <a:ln w="25400">
            <a:solidFill>
              <a:srgbClr val="000000"/>
            </a:solidFill>
            <a:miter lim="400000"/>
          </a:ln>
        </p:spPr>
      </p:cxnSp>
      <p:cxnSp>
        <p:nvCxnSpPr>
          <p:cNvPr id="290" name="Connection Line"/>
          <p:cNvCxnSpPr>
            <a:cxnSpLocks/>
            <a:stCxn id="276" idx="0"/>
            <a:endCxn id="270" idx="0"/>
          </p:cNvCxnSpPr>
          <p:nvPr/>
        </p:nvCxnSpPr>
        <p:spPr>
          <a:xfrm flipH="1" flipV="1">
            <a:off x="12185751" y="4531765"/>
            <a:ext cx="6538452" cy="2150607"/>
          </a:xfrm>
          <a:prstGeom prst="straightConnector1">
            <a:avLst/>
          </a:prstGeom>
          <a:ln w="25400">
            <a:solidFill>
              <a:srgbClr val="000000"/>
            </a:solidFill>
            <a:miter lim="400000"/>
          </a:ln>
        </p:spPr>
      </p:cxnSp>
      <p:sp>
        <p:nvSpPr>
          <p:cNvPr id="291" name="Each zone is a continuous section of name space…"/>
          <p:cNvSpPr/>
          <p:nvPr/>
        </p:nvSpPr>
        <p:spPr>
          <a:xfrm>
            <a:off x="6139955" y="11472246"/>
            <a:ext cx="12593843" cy="1464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Tree>
    <p:extLst>
      <p:ext uri="{BB962C8B-B14F-4D97-AF65-F5344CB8AC3E}">
        <p14:creationId xmlns:p14="http://schemas.microsoft.com/office/powerpoint/2010/main" val="175563133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3" name="Can have more/less servers replicating each zone based on popularity…"/>
          <p:cNvSpPr txBox="1">
            <a:spLocks noGrp="1"/>
          </p:cNvSpPr>
          <p:nvPr>
            <p:ph type="body" idx="1"/>
          </p:nvPr>
        </p:nvSpPr>
        <p:spPr>
          <a:prstGeom prst="rect">
            <a:avLst/>
          </a:prstGeom>
        </p:spPr>
        <p:txBody>
          <a:bodyPr/>
          <a:lstStyle/>
          <a:p>
            <a:r>
              <a:rPr dirty="0"/>
              <a:t>Can have more/less servers replicating each zone based on popularity</a:t>
            </a:r>
          </a:p>
          <a:p>
            <a:r>
              <a:rPr dirty="0"/>
              <a:t>DNS responses are cached at clients</a:t>
            </a:r>
          </a:p>
          <a:p>
            <a:pPr lvl="1"/>
            <a:r>
              <a:rPr dirty="0"/>
              <a:t>Caches periodically time out; bigger zones tend to have longer timeouts</a:t>
            </a:r>
          </a:p>
          <a:p>
            <a:pPr lvl="1"/>
            <a:r>
              <a:rPr dirty="0"/>
              <a:t>Quick response for the same request, also for similar requests</a:t>
            </a:r>
          </a:p>
        </p:txBody>
      </p:sp>
      <p:sp>
        <p:nvSpPr>
          <p:cNvPr id="294" name="DNS"/>
          <p:cNvSpPr txBox="1">
            <a:spLocks noGrp="1"/>
          </p:cNvSpPr>
          <p:nvPr>
            <p:ph type="title"/>
          </p:nvPr>
        </p:nvSpPr>
        <p:spPr>
          <a:prstGeom prst="rect">
            <a:avLst/>
          </a:prstGeom>
        </p:spPr>
        <p:txBody>
          <a:bodyPr/>
          <a:lstStyle/>
          <a:p>
            <a:r>
              <a:t>DNS</a:t>
            </a:r>
          </a:p>
        </p:txBody>
      </p:sp>
      <p:sp>
        <p:nvSpPr>
          <p:cNvPr id="2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extLst>
      <p:ext uri="{BB962C8B-B14F-4D97-AF65-F5344CB8AC3E}">
        <p14:creationId xmlns:p14="http://schemas.microsoft.com/office/powerpoint/2010/main" val="23677389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7" name="DNS: Example"/>
          <p:cNvSpPr txBox="1">
            <a:spLocks noGrp="1"/>
          </p:cNvSpPr>
          <p:nvPr>
            <p:ph type="title"/>
          </p:nvPr>
        </p:nvSpPr>
        <p:spPr>
          <a:prstGeom prst="rect">
            <a:avLst/>
          </a:prstGeom>
        </p:spPr>
        <p:txBody>
          <a:bodyPr/>
          <a:lstStyle/>
          <a:p>
            <a:r>
              <a:t>DNS: Example</a:t>
            </a:r>
          </a:p>
        </p:txBody>
      </p:sp>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299" name="Image" descr="Image"/>
          <p:cNvPicPr>
            <a:picLocks noChangeAspect="1"/>
          </p:cNvPicPr>
          <p:nvPr/>
        </p:nvPicPr>
        <p:blipFill>
          <a:blip r:embed="rId2"/>
          <a:stretch>
            <a:fillRect/>
          </a:stretch>
        </p:blipFill>
        <p:spPr>
          <a:xfrm>
            <a:off x="3403157" y="5562299"/>
            <a:ext cx="1814728" cy="1814728"/>
          </a:xfrm>
          <a:prstGeom prst="rect">
            <a:avLst/>
          </a:prstGeom>
          <a:ln w="12700">
            <a:miter lim="400000"/>
          </a:ln>
        </p:spPr>
      </p:pic>
      <p:grpSp>
        <p:nvGrpSpPr>
          <p:cNvPr id="302" name="Group"/>
          <p:cNvGrpSpPr/>
          <p:nvPr/>
        </p:nvGrpSpPr>
        <p:grpSpPr>
          <a:xfrm>
            <a:off x="10979658" y="3653110"/>
            <a:ext cx="2482342" cy="2424685"/>
            <a:chOff x="1388300" y="402495"/>
            <a:chExt cx="2482341" cy="2424684"/>
          </a:xfrm>
        </p:grpSpPr>
        <p:pic>
          <p:nvPicPr>
            <p:cNvPr id="300" name="Image" descr="Image"/>
            <p:cNvPicPr>
              <a:picLocks noChangeAspect="1"/>
            </p:cNvPicPr>
            <p:nvPr/>
          </p:nvPicPr>
          <p:blipFill>
            <a:blip r:embed="rId3"/>
            <a:stretch>
              <a:fillRect/>
            </a:stretch>
          </p:blipFill>
          <p:spPr>
            <a:xfrm>
              <a:off x="1388300" y="402495"/>
              <a:ext cx="2424686" cy="2424685"/>
            </a:xfrm>
            <a:prstGeom prst="rect">
              <a:avLst/>
            </a:prstGeom>
            <a:ln w="12700" cap="flat">
              <a:noFill/>
              <a:miter lim="400000"/>
            </a:ln>
            <a:effectLst/>
          </p:spPr>
        </p:pic>
        <p:sp>
          <p:nvSpPr>
            <p:cNvPr id="301" name="Local DNS Server"/>
            <p:cNvSpPr/>
            <p:nvPr/>
          </p:nvSpPr>
          <p:spPr>
            <a:xfrm>
              <a:off x="260064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Local DNS Server</a:t>
              </a:r>
            </a:p>
          </p:txBody>
        </p:sp>
      </p:grpSp>
      <p:grpSp>
        <p:nvGrpSpPr>
          <p:cNvPr id="305" name="Group"/>
          <p:cNvGrpSpPr/>
          <p:nvPr/>
        </p:nvGrpSpPr>
        <p:grpSpPr>
          <a:xfrm>
            <a:off x="18190145" y="2761247"/>
            <a:ext cx="2424686" cy="2746970"/>
            <a:chOff x="0" y="2976"/>
            <a:chExt cx="2424684" cy="2746969"/>
          </a:xfrm>
        </p:grpSpPr>
        <p:pic>
          <p:nvPicPr>
            <p:cNvPr id="303" name="Image" descr="Image"/>
            <p:cNvPicPr>
              <a:picLocks noChangeAspect="1"/>
            </p:cNvPicPr>
            <p:nvPr/>
          </p:nvPicPr>
          <p:blipFill>
            <a:blip r:embed="rId3"/>
            <a:stretch>
              <a:fillRect/>
            </a:stretch>
          </p:blipFill>
          <p:spPr>
            <a:xfrm>
              <a:off x="0" y="325261"/>
              <a:ext cx="2424685" cy="2424685"/>
            </a:xfrm>
            <a:prstGeom prst="rect">
              <a:avLst/>
            </a:prstGeom>
            <a:ln w="12700" cap="flat">
              <a:noFill/>
              <a:miter lim="400000"/>
            </a:ln>
            <a:effectLst/>
          </p:spPr>
        </p:pic>
        <p:sp>
          <p:nvSpPr>
            <p:cNvPr id="304" name="Root"/>
            <p:cNvSpPr/>
            <p:nvPr/>
          </p:nvSpPr>
          <p:spPr>
            <a:xfrm>
              <a:off x="481456" y="2976"/>
              <a:ext cx="1461771"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Root</a:t>
              </a:r>
            </a:p>
          </p:txBody>
        </p:sp>
      </p:grpSp>
      <p:grpSp>
        <p:nvGrpSpPr>
          <p:cNvPr id="308" name="Group"/>
          <p:cNvGrpSpPr/>
          <p:nvPr/>
        </p:nvGrpSpPr>
        <p:grpSpPr>
          <a:xfrm>
            <a:off x="18190145" y="5292683"/>
            <a:ext cx="2424686" cy="2778120"/>
            <a:chOff x="0" y="2976"/>
            <a:chExt cx="2424684" cy="2778118"/>
          </a:xfrm>
        </p:grpSpPr>
        <p:pic>
          <p:nvPicPr>
            <p:cNvPr id="306" name="Image" descr="Image"/>
            <p:cNvPicPr>
              <a:picLocks noChangeAspect="1"/>
            </p:cNvPicPr>
            <p:nvPr/>
          </p:nvPicPr>
          <p:blipFill>
            <a:blip r:embed="rId3"/>
            <a:stretch>
              <a:fillRect/>
            </a:stretch>
          </p:blipFill>
          <p:spPr>
            <a:xfrm>
              <a:off x="0" y="356410"/>
              <a:ext cx="2424685" cy="2424685"/>
            </a:xfrm>
            <a:prstGeom prst="rect">
              <a:avLst/>
            </a:prstGeom>
            <a:ln w="12700" cap="flat">
              <a:noFill/>
              <a:miter lim="400000"/>
            </a:ln>
            <a:effectLst/>
          </p:spPr>
        </p:pic>
        <p:sp>
          <p:nvSpPr>
            <p:cNvPr id="307" name=".edu"/>
            <p:cNvSpPr/>
            <p:nvPr/>
          </p:nvSpPr>
          <p:spPr>
            <a:xfrm>
              <a:off x="499236" y="2976"/>
              <a:ext cx="1426211"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.edu</a:t>
              </a:r>
            </a:p>
          </p:txBody>
        </p:sp>
      </p:grpSp>
      <p:grpSp>
        <p:nvGrpSpPr>
          <p:cNvPr id="311" name="Group"/>
          <p:cNvGrpSpPr/>
          <p:nvPr/>
        </p:nvGrpSpPr>
        <p:grpSpPr>
          <a:xfrm>
            <a:off x="18190146" y="8275780"/>
            <a:ext cx="2482342" cy="2470783"/>
            <a:chOff x="135763" y="452437"/>
            <a:chExt cx="2482341" cy="2470782"/>
          </a:xfrm>
        </p:grpSpPr>
        <p:pic>
          <p:nvPicPr>
            <p:cNvPr id="309" name="Image" descr="Image"/>
            <p:cNvPicPr>
              <a:picLocks noChangeAspect="1"/>
            </p:cNvPicPr>
            <p:nvPr/>
          </p:nvPicPr>
          <p:blipFill>
            <a:blip r:embed="rId3"/>
            <a:stretch>
              <a:fillRect/>
            </a:stretch>
          </p:blipFill>
          <p:spPr>
            <a:xfrm>
              <a:off x="135763" y="498535"/>
              <a:ext cx="2424686" cy="2424685"/>
            </a:xfrm>
            <a:prstGeom prst="rect">
              <a:avLst/>
            </a:prstGeom>
            <a:ln w="12700" cap="flat">
              <a:noFill/>
              <a:miter lim="400000"/>
            </a:ln>
            <a:effectLst/>
          </p:spPr>
        </p:pic>
        <p:sp>
          <p:nvSpPr>
            <p:cNvPr id="310" name="gmu.edu"/>
            <p:cNvSpPr/>
            <p:nvPr/>
          </p:nvSpPr>
          <p:spPr>
            <a:xfrm>
              <a:off x="1348104"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gmu.edu</a:t>
              </a:r>
            </a:p>
          </p:txBody>
        </p:sp>
      </p:grpSp>
      <p:grpSp>
        <p:nvGrpSpPr>
          <p:cNvPr id="314" name="Group"/>
          <p:cNvGrpSpPr/>
          <p:nvPr/>
        </p:nvGrpSpPr>
        <p:grpSpPr>
          <a:xfrm>
            <a:off x="18190145" y="10997638"/>
            <a:ext cx="2482342" cy="2424685"/>
            <a:chOff x="559308" y="400419"/>
            <a:chExt cx="2482341" cy="2424684"/>
          </a:xfrm>
        </p:grpSpPr>
        <p:pic>
          <p:nvPicPr>
            <p:cNvPr id="312" name="Image" descr="Image"/>
            <p:cNvPicPr>
              <a:picLocks noChangeAspect="1"/>
            </p:cNvPicPr>
            <p:nvPr/>
          </p:nvPicPr>
          <p:blipFill>
            <a:blip r:embed="rId3"/>
            <a:stretch>
              <a:fillRect/>
            </a:stretch>
          </p:blipFill>
          <p:spPr>
            <a:xfrm>
              <a:off x="559308" y="400419"/>
              <a:ext cx="2424686" cy="2424685"/>
            </a:xfrm>
            <a:prstGeom prst="rect">
              <a:avLst/>
            </a:prstGeom>
            <a:ln w="12700" cap="flat">
              <a:noFill/>
              <a:miter lim="400000"/>
            </a:ln>
            <a:effectLst/>
          </p:spPr>
        </p:pic>
        <p:sp>
          <p:nvSpPr>
            <p:cNvPr id="313" name="cs.gmu.edu"/>
            <p:cNvSpPr/>
            <p:nvPr/>
          </p:nvSpPr>
          <p:spPr>
            <a:xfrm>
              <a:off x="1771649"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cs.gmu.edu</a:t>
              </a:r>
            </a:p>
          </p:txBody>
        </p:sp>
      </p:grpSp>
      <p:grpSp>
        <p:nvGrpSpPr>
          <p:cNvPr id="317" name="Group"/>
          <p:cNvGrpSpPr/>
          <p:nvPr/>
        </p:nvGrpSpPr>
        <p:grpSpPr>
          <a:xfrm>
            <a:off x="5416925" y="4882650"/>
            <a:ext cx="5265017" cy="1397793"/>
            <a:chOff x="327420" y="791020"/>
            <a:chExt cx="5265015" cy="1397792"/>
          </a:xfrm>
        </p:grpSpPr>
        <p:sp>
          <p:nvSpPr>
            <p:cNvPr id="315" name="home.cs.gmu.edu"/>
            <p:cNvSpPr/>
            <p:nvPr/>
          </p:nvSpPr>
          <p:spPr>
            <a:xfrm>
              <a:off x="2690915" y="972140"/>
              <a:ext cx="1497571" cy="99150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home.cs.gmu.edu</a:t>
              </a:r>
            </a:p>
          </p:txBody>
        </p:sp>
        <p:sp>
          <p:nvSpPr>
            <p:cNvPr id="316" name="Line"/>
            <p:cNvSpPr/>
            <p:nvPr/>
          </p:nvSpPr>
          <p:spPr>
            <a:xfrm flipV="1">
              <a:off x="327420" y="791020"/>
              <a:ext cx="5265017" cy="139779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20" name="Group"/>
          <p:cNvGrpSpPr/>
          <p:nvPr/>
        </p:nvGrpSpPr>
        <p:grpSpPr>
          <a:xfrm>
            <a:off x="13304294" y="3836736"/>
            <a:ext cx="5029215" cy="1130964"/>
            <a:chOff x="0" y="543710"/>
            <a:chExt cx="5029213" cy="1130962"/>
          </a:xfrm>
        </p:grpSpPr>
        <p:sp>
          <p:nvSpPr>
            <p:cNvPr id="318" name="Line"/>
            <p:cNvSpPr/>
            <p:nvPr/>
          </p:nvSpPr>
          <p:spPr>
            <a:xfrm flipV="1">
              <a:off x="-1" y="587792"/>
              <a:ext cx="5029215" cy="55478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19" name="home.cs.gmu.edu"/>
            <p:cNvSpPr/>
            <p:nvPr/>
          </p:nvSpPr>
          <p:spPr>
            <a:xfrm>
              <a:off x="3123945" y="543710"/>
              <a:ext cx="1395252" cy="113096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home.cs.gmu.edu</a:t>
              </a:r>
            </a:p>
          </p:txBody>
        </p:sp>
      </p:grpSp>
      <p:grpSp>
        <p:nvGrpSpPr>
          <p:cNvPr id="323" name="Group"/>
          <p:cNvGrpSpPr/>
          <p:nvPr/>
        </p:nvGrpSpPr>
        <p:grpSpPr>
          <a:xfrm>
            <a:off x="13503611" y="4629426"/>
            <a:ext cx="4626175" cy="1164253"/>
            <a:chOff x="0" y="390134"/>
            <a:chExt cx="4626173" cy="1164252"/>
          </a:xfrm>
        </p:grpSpPr>
        <p:sp>
          <p:nvSpPr>
            <p:cNvPr id="321" name="Line"/>
            <p:cNvSpPr/>
            <p:nvPr/>
          </p:nvSpPr>
          <p:spPr>
            <a:xfrm flipH="1">
              <a:off x="-1" y="390134"/>
              <a:ext cx="4626175" cy="64031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2" name="ns.edu"/>
            <p:cNvSpPr/>
            <p:nvPr/>
          </p:nvSpPr>
          <p:spPr>
            <a:xfrm>
              <a:off x="2595223" y="423425"/>
              <a:ext cx="1395251" cy="113096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ns.edu</a:t>
              </a:r>
            </a:p>
          </p:txBody>
        </p:sp>
      </p:grpSp>
      <p:grpSp>
        <p:nvGrpSpPr>
          <p:cNvPr id="326" name="Group"/>
          <p:cNvGrpSpPr/>
          <p:nvPr/>
        </p:nvGrpSpPr>
        <p:grpSpPr>
          <a:xfrm>
            <a:off x="13510938" y="5787482"/>
            <a:ext cx="4782211" cy="1517790"/>
            <a:chOff x="0" y="577825"/>
            <a:chExt cx="4782210" cy="1517789"/>
          </a:xfrm>
        </p:grpSpPr>
        <p:sp>
          <p:nvSpPr>
            <p:cNvPr id="324" name="Line"/>
            <p:cNvSpPr/>
            <p:nvPr/>
          </p:nvSpPr>
          <p:spPr>
            <a:xfrm>
              <a:off x="-1" y="577825"/>
              <a:ext cx="4782212" cy="74780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5" name="home.cs.gmu.edu"/>
            <p:cNvSpPr/>
            <p:nvPr/>
          </p:nvSpPr>
          <p:spPr>
            <a:xfrm>
              <a:off x="2766130" y="642579"/>
              <a:ext cx="1055693" cy="145303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home.cs.gmu.edu</a:t>
              </a:r>
            </a:p>
          </p:txBody>
        </p:sp>
      </p:grpSp>
      <p:grpSp>
        <p:nvGrpSpPr>
          <p:cNvPr id="329" name="Group"/>
          <p:cNvGrpSpPr/>
          <p:nvPr/>
        </p:nvGrpSpPr>
        <p:grpSpPr>
          <a:xfrm>
            <a:off x="13358438" y="6032641"/>
            <a:ext cx="4771348" cy="2250633"/>
            <a:chOff x="0" y="0"/>
            <a:chExt cx="4771346" cy="2250632"/>
          </a:xfrm>
        </p:grpSpPr>
        <p:sp>
          <p:nvSpPr>
            <p:cNvPr id="327" name="Line"/>
            <p:cNvSpPr/>
            <p:nvPr/>
          </p:nvSpPr>
          <p:spPr>
            <a:xfrm flipH="1" flipV="1">
              <a:off x="0" y="0"/>
              <a:ext cx="4771347" cy="97841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8" name="ns1.gmu.edu"/>
            <p:cNvSpPr/>
            <p:nvPr/>
          </p:nvSpPr>
          <p:spPr>
            <a:xfrm>
              <a:off x="2387466" y="744336"/>
              <a:ext cx="978201" cy="150629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ns1.gmu.edu</a:t>
              </a:r>
            </a:p>
          </p:txBody>
        </p:sp>
      </p:grpSp>
      <p:grpSp>
        <p:nvGrpSpPr>
          <p:cNvPr id="332" name="Group"/>
          <p:cNvGrpSpPr/>
          <p:nvPr/>
        </p:nvGrpSpPr>
        <p:grpSpPr>
          <a:xfrm>
            <a:off x="12690182" y="6040084"/>
            <a:ext cx="5643327" cy="3462895"/>
            <a:chOff x="0" y="0"/>
            <a:chExt cx="5643326" cy="3462894"/>
          </a:xfrm>
        </p:grpSpPr>
        <p:sp>
          <p:nvSpPr>
            <p:cNvPr id="330" name="Line"/>
            <p:cNvSpPr/>
            <p:nvPr/>
          </p:nvSpPr>
          <p:spPr>
            <a:xfrm>
              <a:off x="0" y="-1"/>
              <a:ext cx="5643327" cy="300445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1" name="home.cs.gmu.edu"/>
            <p:cNvSpPr/>
            <p:nvPr/>
          </p:nvSpPr>
          <p:spPr>
            <a:xfrm>
              <a:off x="3791531" y="1757215"/>
              <a:ext cx="562550" cy="170568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home.cs.gmu.edu</a:t>
              </a:r>
            </a:p>
          </p:txBody>
        </p:sp>
      </p:grpSp>
      <p:grpSp>
        <p:nvGrpSpPr>
          <p:cNvPr id="335" name="Group"/>
          <p:cNvGrpSpPr/>
          <p:nvPr/>
        </p:nvGrpSpPr>
        <p:grpSpPr>
          <a:xfrm>
            <a:off x="12421831" y="6087624"/>
            <a:ext cx="5891579" cy="4260148"/>
            <a:chOff x="0" y="0"/>
            <a:chExt cx="5891577" cy="4260147"/>
          </a:xfrm>
        </p:grpSpPr>
        <p:sp>
          <p:nvSpPr>
            <p:cNvPr id="333" name="Line"/>
            <p:cNvSpPr/>
            <p:nvPr/>
          </p:nvSpPr>
          <p:spPr>
            <a:xfrm flipH="1" flipV="1">
              <a:off x="0" y="0"/>
              <a:ext cx="5891578" cy="346201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4" name="ns1.cs.gmu.edu"/>
            <p:cNvSpPr/>
            <p:nvPr/>
          </p:nvSpPr>
          <p:spPr>
            <a:xfrm>
              <a:off x="3668120" y="2532781"/>
              <a:ext cx="491940" cy="172736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ns1.cs.gmu.edu</a:t>
              </a:r>
            </a:p>
          </p:txBody>
        </p:sp>
      </p:grpSp>
      <p:grpSp>
        <p:nvGrpSpPr>
          <p:cNvPr id="338" name="Group"/>
          <p:cNvGrpSpPr/>
          <p:nvPr/>
        </p:nvGrpSpPr>
        <p:grpSpPr>
          <a:xfrm>
            <a:off x="12434689" y="6372016"/>
            <a:ext cx="5690742" cy="4944437"/>
            <a:chOff x="0" y="0"/>
            <a:chExt cx="5690741" cy="4944435"/>
          </a:xfrm>
        </p:grpSpPr>
        <p:sp>
          <p:nvSpPr>
            <p:cNvPr id="336" name="Line"/>
            <p:cNvSpPr/>
            <p:nvPr/>
          </p:nvSpPr>
          <p:spPr>
            <a:xfrm>
              <a:off x="-1" y="0"/>
              <a:ext cx="5690743" cy="441367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7" name="home.cs.gmu.edu"/>
            <p:cNvSpPr/>
            <p:nvPr/>
          </p:nvSpPr>
          <p:spPr>
            <a:xfrm>
              <a:off x="3838947" y="3166435"/>
              <a:ext cx="254001" cy="1778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home.cs.gmu.edu</a:t>
              </a:r>
            </a:p>
          </p:txBody>
        </p:sp>
      </p:grpSp>
      <p:grpSp>
        <p:nvGrpSpPr>
          <p:cNvPr id="341" name="Group"/>
          <p:cNvGrpSpPr/>
          <p:nvPr/>
        </p:nvGrpSpPr>
        <p:grpSpPr>
          <a:xfrm>
            <a:off x="11869361" y="6319707"/>
            <a:ext cx="6348776" cy="5405745"/>
            <a:chOff x="0" y="0"/>
            <a:chExt cx="6348775" cy="5405743"/>
          </a:xfrm>
        </p:grpSpPr>
        <p:sp>
          <p:nvSpPr>
            <p:cNvPr id="339" name="Line"/>
            <p:cNvSpPr/>
            <p:nvPr/>
          </p:nvSpPr>
          <p:spPr>
            <a:xfrm flipH="1" flipV="1">
              <a:off x="-1" y="-1"/>
              <a:ext cx="6348777" cy="540574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40" name="129.174.126.40"/>
            <p:cNvSpPr/>
            <p:nvPr/>
          </p:nvSpPr>
          <p:spPr>
            <a:xfrm rot="2572194">
              <a:off x="2370751" y="3549161"/>
              <a:ext cx="3333116" cy="6889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129.174.126.40</a:t>
              </a:r>
            </a:p>
          </p:txBody>
        </p:sp>
      </p:grpSp>
      <p:grpSp>
        <p:nvGrpSpPr>
          <p:cNvPr id="344" name="Group"/>
          <p:cNvGrpSpPr/>
          <p:nvPr/>
        </p:nvGrpSpPr>
        <p:grpSpPr>
          <a:xfrm>
            <a:off x="5526325" y="5400339"/>
            <a:ext cx="5523510" cy="1933705"/>
            <a:chOff x="0" y="8927"/>
            <a:chExt cx="5523508" cy="1933704"/>
          </a:xfrm>
        </p:grpSpPr>
        <p:sp>
          <p:nvSpPr>
            <p:cNvPr id="342" name="129.174.126.40"/>
            <p:cNvSpPr/>
            <p:nvPr/>
          </p:nvSpPr>
          <p:spPr>
            <a:xfrm rot="20910458">
              <a:off x="255223" y="454996"/>
              <a:ext cx="456882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129.174.126.40</a:t>
              </a:r>
            </a:p>
          </p:txBody>
        </p:sp>
        <p:sp>
          <p:nvSpPr>
            <p:cNvPr id="343" name="Line"/>
            <p:cNvSpPr/>
            <p:nvPr/>
          </p:nvSpPr>
          <p:spPr>
            <a:xfrm flipH="1">
              <a:off x="-1" y="546633"/>
              <a:ext cx="5523510" cy="139600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49" name="Group"/>
          <p:cNvGrpSpPr/>
          <p:nvPr/>
        </p:nvGrpSpPr>
        <p:grpSpPr>
          <a:xfrm>
            <a:off x="5309979" y="7296442"/>
            <a:ext cx="6815284" cy="3714337"/>
            <a:chOff x="0" y="0"/>
            <a:chExt cx="6815283" cy="3714335"/>
          </a:xfrm>
        </p:grpSpPr>
        <p:grpSp>
          <p:nvGrpSpPr>
            <p:cNvPr id="347" name="Group"/>
            <p:cNvGrpSpPr/>
            <p:nvPr/>
          </p:nvGrpSpPr>
          <p:grpSpPr>
            <a:xfrm>
              <a:off x="4332940" y="1173366"/>
              <a:ext cx="2482344" cy="2540970"/>
              <a:chOff x="1072069" y="452437"/>
              <a:chExt cx="2482342" cy="2540969"/>
            </a:xfrm>
          </p:grpSpPr>
          <p:pic>
            <p:nvPicPr>
              <p:cNvPr id="345" name="Image" descr="Image"/>
              <p:cNvPicPr>
                <a:picLocks noChangeAspect="1"/>
              </p:cNvPicPr>
              <p:nvPr/>
            </p:nvPicPr>
            <p:blipFill>
              <a:blip r:embed="rId3"/>
              <a:stretch>
                <a:fillRect/>
              </a:stretch>
            </p:blipFill>
            <p:spPr>
              <a:xfrm>
                <a:off x="1072069" y="568722"/>
                <a:ext cx="2424686" cy="2424685"/>
              </a:xfrm>
              <a:prstGeom prst="rect">
                <a:avLst/>
              </a:prstGeom>
              <a:ln w="12700" cap="flat">
                <a:noFill/>
                <a:miter lim="400000"/>
              </a:ln>
              <a:effectLst/>
            </p:spPr>
          </p:pic>
          <p:sp>
            <p:nvSpPr>
              <p:cNvPr id="346" name="129.174.126.40"/>
              <p:cNvSpPr/>
              <p:nvPr/>
            </p:nvSpPr>
            <p:spPr>
              <a:xfrm>
                <a:off x="228441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129.174.126.40</a:t>
                </a:r>
              </a:p>
            </p:txBody>
          </p:sp>
        </p:grpSp>
        <p:sp>
          <p:nvSpPr>
            <p:cNvPr id="348" name="Line"/>
            <p:cNvSpPr/>
            <p:nvPr/>
          </p:nvSpPr>
          <p:spPr>
            <a:xfrm>
              <a:off x="-1" y="0"/>
              <a:ext cx="4190897" cy="242931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spTree>
    <p:extLst>
      <p:ext uri="{BB962C8B-B14F-4D97-AF65-F5344CB8AC3E}">
        <p14:creationId xmlns:p14="http://schemas.microsoft.com/office/powerpoint/2010/main" val="19978812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0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3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326"/>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3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33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3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3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338"/>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iterate>
                                    <p:tmAbs val="0"/>
                                  </p:iterate>
                                  <p:childTnLst>
                                    <p:set>
                                      <p:cBhvr>
                                        <p:cTn id="42" fill="hold"/>
                                        <p:tgtEl>
                                          <p:spTgt spid="3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3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3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p:tmAbs val="0"/>
                                  </p:iterate>
                                  <p:childTnLst>
                                    <p:set>
                                      <p:cBhvr>
                                        <p:cTn id="54" fill="hold"/>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advAuto="0"/>
      <p:bldP spid="308" grpId="0" animBg="1" advAuto="0"/>
      <p:bldP spid="311" grpId="0" animBg="1" advAuto="0"/>
      <p:bldP spid="314" grpId="0" animBg="1" advAuto="0"/>
      <p:bldP spid="320" grpId="0" animBg="1" advAuto="0"/>
      <p:bldP spid="323" grpId="0" animBg="1" advAuto="0"/>
      <p:bldP spid="326" grpId="0" animBg="1" advAuto="0"/>
      <p:bldP spid="329" grpId="0" animBg="1" advAuto="0"/>
      <p:bldP spid="332" grpId="0" animBg="1" advAuto="0"/>
      <p:bldP spid="335" grpId="0" animBg="1" advAuto="0"/>
      <p:bldP spid="338" grpId="0" animBg="1" advAuto="0"/>
      <p:bldP spid="341" grpId="0" animBg="1" advAuto="0"/>
      <p:bldP spid="344" grpId="0" animBg="1" advAuto="0"/>
      <p:bldP spid="349"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1" name="DNS: Example"/>
          <p:cNvSpPr txBox="1">
            <a:spLocks noGrp="1"/>
          </p:cNvSpPr>
          <p:nvPr>
            <p:ph type="title"/>
          </p:nvPr>
        </p:nvSpPr>
        <p:spPr>
          <a:prstGeom prst="rect">
            <a:avLst/>
          </a:prstGeom>
        </p:spPr>
        <p:txBody>
          <a:bodyPr/>
          <a:lstStyle/>
          <a:p>
            <a:r>
              <a:t>DNS: Example</a:t>
            </a:r>
          </a:p>
        </p:txBody>
      </p:sp>
      <p:sp>
        <p:nvSpPr>
          <p:cNvPr id="3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353" name="Image" descr="Image"/>
          <p:cNvPicPr>
            <a:picLocks noChangeAspect="1"/>
          </p:cNvPicPr>
          <p:nvPr/>
        </p:nvPicPr>
        <p:blipFill>
          <a:blip r:embed="rId2"/>
          <a:stretch>
            <a:fillRect/>
          </a:stretch>
        </p:blipFill>
        <p:spPr>
          <a:xfrm>
            <a:off x="3403157" y="5562299"/>
            <a:ext cx="1814728" cy="1814728"/>
          </a:xfrm>
          <a:prstGeom prst="rect">
            <a:avLst/>
          </a:prstGeom>
          <a:ln w="12700">
            <a:miter lim="400000"/>
          </a:ln>
        </p:spPr>
      </p:pic>
      <p:grpSp>
        <p:nvGrpSpPr>
          <p:cNvPr id="356" name="Group"/>
          <p:cNvGrpSpPr/>
          <p:nvPr/>
        </p:nvGrpSpPr>
        <p:grpSpPr>
          <a:xfrm>
            <a:off x="10979658" y="3653110"/>
            <a:ext cx="2482342" cy="2424685"/>
            <a:chOff x="1388300" y="402495"/>
            <a:chExt cx="2482341" cy="2424684"/>
          </a:xfrm>
        </p:grpSpPr>
        <p:pic>
          <p:nvPicPr>
            <p:cNvPr id="354" name="Image" descr="Image"/>
            <p:cNvPicPr>
              <a:picLocks noChangeAspect="1"/>
            </p:cNvPicPr>
            <p:nvPr/>
          </p:nvPicPr>
          <p:blipFill>
            <a:blip r:embed="rId3"/>
            <a:stretch>
              <a:fillRect/>
            </a:stretch>
          </p:blipFill>
          <p:spPr>
            <a:xfrm>
              <a:off x="1388300" y="402495"/>
              <a:ext cx="2424686" cy="2424685"/>
            </a:xfrm>
            <a:prstGeom prst="rect">
              <a:avLst/>
            </a:prstGeom>
            <a:ln w="12700" cap="flat">
              <a:noFill/>
              <a:miter lim="400000"/>
            </a:ln>
            <a:effectLst/>
          </p:spPr>
        </p:pic>
        <p:sp>
          <p:nvSpPr>
            <p:cNvPr id="355" name="Local DNS Server"/>
            <p:cNvSpPr/>
            <p:nvPr/>
          </p:nvSpPr>
          <p:spPr>
            <a:xfrm>
              <a:off x="260064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Local DNS Server</a:t>
              </a:r>
            </a:p>
          </p:txBody>
        </p:sp>
      </p:grpSp>
      <p:grpSp>
        <p:nvGrpSpPr>
          <p:cNvPr id="359" name="Group"/>
          <p:cNvGrpSpPr/>
          <p:nvPr/>
        </p:nvGrpSpPr>
        <p:grpSpPr>
          <a:xfrm>
            <a:off x="18190145" y="10997638"/>
            <a:ext cx="2482342" cy="2424685"/>
            <a:chOff x="559308" y="400419"/>
            <a:chExt cx="2482341" cy="2424684"/>
          </a:xfrm>
        </p:grpSpPr>
        <p:pic>
          <p:nvPicPr>
            <p:cNvPr id="357" name="Image" descr="Image"/>
            <p:cNvPicPr>
              <a:picLocks noChangeAspect="1"/>
            </p:cNvPicPr>
            <p:nvPr/>
          </p:nvPicPr>
          <p:blipFill>
            <a:blip r:embed="rId3"/>
            <a:stretch>
              <a:fillRect/>
            </a:stretch>
          </p:blipFill>
          <p:spPr>
            <a:xfrm>
              <a:off x="559308" y="400419"/>
              <a:ext cx="2424686" cy="2424685"/>
            </a:xfrm>
            <a:prstGeom prst="rect">
              <a:avLst/>
            </a:prstGeom>
            <a:ln w="12700" cap="flat">
              <a:noFill/>
              <a:miter lim="400000"/>
            </a:ln>
            <a:effectLst/>
          </p:spPr>
        </p:pic>
        <p:sp>
          <p:nvSpPr>
            <p:cNvPr id="358" name="cs.gmu.edu"/>
            <p:cNvSpPr/>
            <p:nvPr/>
          </p:nvSpPr>
          <p:spPr>
            <a:xfrm>
              <a:off x="1771649"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cs.gmu.edu</a:t>
              </a:r>
            </a:p>
          </p:txBody>
        </p:sp>
      </p:grpSp>
      <p:grpSp>
        <p:nvGrpSpPr>
          <p:cNvPr id="362" name="Group"/>
          <p:cNvGrpSpPr/>
          <p:nvPr/>
        </p:nvGrpSpPr>
        <p:grpSpPr>
          <a:xfrm>
            <a:off x="5416925" y="4882649"/>
            <a:ext cx="5265017" cy="1397794"/>
            <a:chOff x="344533" y="794499"/>
            <a:chExt cx="5265015" cy="1397792"/>
          </a:xfrm>
        </p:grpSpPr>
        <p:sp>
          <p:nvSpPr>
            <p:cNvPr id="360" name="hydra.cs.gmu.edu"/>
            <p:cNvSpPr/>
            <p:nvPr/>
          </p:nvSpPr>
          <p:spPr>
            <a:xfrm>
              <a:off x="2708028" y="975619"/>
              <a:ext cx="1497571" cy="99150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hydra.cs.gmu.edu</a:t>
              </a:r>
            </a:p>
          </p:txBody>
        </p:sp>
        <p:sp>
          <p:nvSpPr>
            <p:cNvPr id="361" name="Line"/>
            <p:cNvSpPr/>
            <p:nvPr/>
          </p:nvSpPr>
          <p:spPr>
            <a:xfrm flipV="1">
              <a:off x="344533" y="794499"/>
              <a:ext cx="5265016" cy="139779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65" name="Group"/>
          <p:cNvGrpSpPr/>
          <p:nvPr/>
        </p:nvGrpSpPr>
        <p:grpSpPr>
          <a:xfrm>
            <a:off x="12434689" y="6372016"/>
            <a:ext cx="5690742" cy="4944437"/>
            <a:chOff x="0" y="0"/>
            <a:chExt cx="5690741" cy="4944435"/>
          </a:xfrm>
        </p:grpSpPr>
        <p:sp>
          <p:nvSpPr>
            <p:cNvPr id="363" name="Line"/>
            <p:cNvSpPr/>
            <p:nvPr/>
          </p:nvSpPr>
          <p:spPr>
            <a:xfrm>
              <a:off x="-1" y="0"/>
              <a:ext cx="5690743" cy="441367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64" name="hydra.cs.gmu.edu"/>
            <p:cNvSpPr/>
            <p:nvPr/>
          </p:nvSpPr>
          <p:spPr>
            <a:xfrm>
              <a:off x="3838947" y="3166435"/>
              <a:ext cx="254001" cy="1778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hydra.cs.gmu.edu</a:t>
              </a:r>
            </a:p>
          </p:txBody>
        </p:sp>
      </p:grpSp>
      <p:grpSp>
        <p:nvGrpSpPr>
          <p:cNvPr id="368" name="Group"/>
          <p:cNvGrpSpPr/>
          <p:nvPr/>
        </p:nvGrpSpPr>
        <p:grpSpPr>
          <a:xfrm>
            <a:off x="11869361" y="6319707"/>
            <a:ext cx="6348776" cy="5405745"/>
            <a:chOff x="0" y="0"/>
            <a:chExt cx="6348775" cy="5405743"/>
          </a:xfrm>
        </p:grpSpPr>
        <p:sp>
          <p:nvSpPr>
            <p:cNvPr id="366" name="Line"/>
            <p:cNvSpPr/>
            <p:nvPr/>
          </p:nvSpPr>
          <p:spPr>
            <a:xfrm flipH="1" flipV="1">
              <a:off x="-1" y="-1"/>
              <a:ext cx="6348777" cy="540574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67" name="129.174.115.88"/>
            <p:cNvSpPr/>
            <p:nvPr/>
          </p:nvSpPr>
          <p:spPr>
            <a:xfrm rot="2572194">
              <a:off x="2370751" y="3549161"/>
              <a:ext cx="3333116" cy="6889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t>129.174.115.88</a:t>
              </a:r>
            </a:p>
          </p:txBody>
        </p:sp>
      </p:grpSp>
      <p:grpSp>
        <p:nvGrpSpPr>
          <p:cNvPr id="371" name="Group"/>
          <p:cNvGrpSpPr/>
          <p:nvPr/>
        </p:nvGrpSpPr>
        <p:grpSpPr>
          <a:xfrm>
            <a:off x="5526325" y="5400339"/>
            <a:ext cx="5523510" cy="1933705"/>
            <a:chOff x="0" y="8927"/>
            <a:chExt cx="5523508" cy="1933704"/>
          </a:xfrm>
        </p:grpSpPr>
        <p:sp>
          <p:nvSpPr>
            <p:cNvPr id="369" name="129.174.115.88"/>
            <p:cNvSpPr/>
            <p:nvPr/>
          </p:nvSpPr>
          <p:spPr>
            <a:xfrm rot="20910458">
              <a:off x="255223" y="454996"/>
              <a:ext cx="456882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129.174.115.88</a:t>
              </a:r>
            </a:p>
          </p:txBody>
        </p:sp>
        <p:sp>
          <p:nvSpPr>
            <p:cNvPr id="370" name="Line"/>
            <p:cNvSpPr/>
            <p:nvPr/>
          </p:nvSpPr>
          <p:spPr>
            <a:xfrm flipH="1">
              <a:off x="-1" y="546633"/>
              <a:ext cx="5523510" cy="139600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76" name="Group"/>
          <p:cNvGrpSpPr/>
          <p:nvPr/>
        </p:nvGrpSpPr>
        <p:grpSpPr>
          <a:xfrm>
            <a:off x="5309979" y="7296442"/>
            <a:ext cx="6815284" cy="3714337"/>
            <a:chOff x="0" y="0"/>
            <a:chExt cx="6815283" cy="3714335"/>
          </a:xfrm>
        </p:grpSpPr>
        <p:grpSp>
          <p:nvGrpSpPr>
            <p:cNvPr id="374" name="Group"/>
            <p:cNvGrpSpPr/>
            <p:nvPr/>
          </p:nvGrpSpPr>
          <p:grpSpPr>
            <a:xfrm>
              <a:off x="4332940" y="1173366"/>
              <a:ext cx="2482344" cy="2540970"/>
              <a:chOff x="1072069" y="452437"/>
              <a:chExt cx="2482342" cy="2540969"/>
            </a:xfrm>
          </p:grpSpPr>
          <p:pic>
            <p:nvPicPr>
              <p:cNvPr id="372" name="Image" descr="Image"/>
              <p:cNvPicPr>
                <a:picLocks noChangeAspect="1"/>
              </p:cNvPicPr>
              <p:nvPr/>
            </p:nvPicPr>
            <p:blipFill>
              <a:blip r:embed="rId3"/>
              <a:stretch>
                <a:fillRect/>
              </a:stretch>
            </p:blipFill>
            <p:spPr>
              <a:xfrm>
                <a:off x="1072069" y="568722"/>
                <a:ext cx="2424686" cy="2424685"/>
              </a:xfrm>
              <a:prstGeom prst="rect">
                <a:avLst/>
              </a:prstGeom>
              <a:ln w="12700" cap="flat">
                <a:noFill/>
                <a:miter lim="400000"/>
              </a:ln>
              <a:effectLst/>
            </p:spPr>
          </p:pic>
          <p:sp>
            <p:nvSpPr>
              <p:cNvPr id="373" name="129.174.115.88"/>
              <p:cNvSpPr/>
              <p:nvPr/>
            </p:nvSpPr>
            <p:spPr>
              <a:xfrm>
                <a:off x="228441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129.174.115.88</a:t>
                </a:r>
              </a:p>
            </p:txBody>
          </p:sp>
        </p:grpSp>
        <p:sp>
          <p:nvSpPr>
            <p:cNvPr id="375" name="Line"/>
            <p:cNvSpPr/>
            <p:nvPr/>
          </p:nvSpPr>
          <p:spPr>
            <a:xfrm>
              <a:off x="-1" y="0"/>
              <a:ext cx="4190897" cy="242931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sp>
        <p:nvSpPr>
          <p:cNvPr id="377" name="Local server has cached…"/>
          <p:cNvSpPr/>
          <p:nvPr/>
        </p:nvSpPr>
        <p:spPr>
          <a:xfrm>
            <a:off x="14055823" y="4302219"/>
            <a:ext cx="6860145" cy="1428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Local server has cached</a:t>
            </a:r>
          </a:p>
          <a:p>
            <a:pPr>
              <a:defRPr sz="4200" b="0">
                <a:latin typeface="Helvetica Light"/>
                <a:ea typeface="Helvetica Light"/>
                <a:cs typeface="Helvetica Light"/>
                <a:sym typeface="Helvetica Light"/>
              </a:defRPr>
            </a:pPr>
            <a:r>
              <a:t>the server for *.cs.gmu.edu!</a:t>
            </a:r>
          </a:p>
        </p:txBody>
      </p:sp>
    </p:spTree>
    <p:extLst>
      <p:ext uri="{BB962C8B-B14F-4D97-AF65-F5344CB8AC3E}">
        <p14:creationId xmlns:p14="http://schemas.microsoft.com/office/powerpoint/2010/main" val="267045352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6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35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36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7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animBg="1" advAuto="0"/>
      <p:bldP spid="365" grpId="0" animBg="1" advAuto="0"/>
      <p:bldP spid="368" grpId="0" animBg="1" advAuto="0"/>
      <p:bldP spid="371" grpId="0" animBg="1" advAuto="0"/>
      <p:bldP spid="376" grpId="0" animBg="1" advAuto="0"/>
      <p:bldP spid="37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9" name="Double-click to edit"/>
          <p:cNvSpPr txBox="1">
            <a:spLocks noGrp="1"/>
          </p:cNvSpPr>
          <p:nvPr>
            <p:ph type="body" idx="1"/>
          </p:nvPr>
        </p:nvSpPr>
        <p:spPr>
          <a:prstGeom prst="rect">
            <a:avLst/>
          </a:prstGeom>
        </p:spPr>
        <p:txBody>
          <a:bodyPr/>
          <a:lstStyle/>
          <a:p>
            <a:endParaRPr/>
          </a:p>
        </p:txBody>
      </p:sp>
      <p:sp>
        <p:nvSpPr>
          <p:cNvPr id="380" name="Google Shape;132;p23"/>
          <p:cNvSpPr txBox="1">
            <a:spLocks noGrp="1"/>
          </p:cNvSpPr>
          <p:nvPr>
            <p:ph type="title"/>
          </p:nvPr>
        </p:nvSpPr>
        <p:spPr>
          <a:prstGeom prst="rect">
            <a:avLst/>
          </a:prstGeom>
        </p:spPr>
        <p:txBody>
          <a:bodyPr/>
          <a:lstStyle/>
          <a:p>
            <a:r>
              <a:t>Domain Name System</a:t>
            </a:r>
          </a:p>
        </p:txBody>
      </p:sp>
      <p:sp>
        <p:nvSpPr>
          <p:cNvPr id="381" name="Google Shape;133;p23"/>
          <p:cNvSpPr/>
          <p:nvPr/>
        </p:nvSpPr>
        <p:spPr>
          <a:xfrm>
            <a:off x="11741099" y="2940534"/>
            <a:ext cx="901801" cy="1202400"/>
          </a:xfrm>
          <a:prstGeom prst="rect">
            <a:avLst/>
          </a:prstGeom>
          <a:solidFill>
            <a:srgbClr val="EA9999"/>
          </a:solidFill>
          <a:ln w="12700">
            <a:solidFill>
              <a:srgbClr val="595959"/>
            </a:solidFill>
          </a:ln>
        </p:spPr>
        <p:txBody>
          <a:bodyPr lIns="0" tIns="0" rIns="0" bIns="0" anchor="ctr"/>
          <a:lstStyle/>
          <a:p>
            <a:pPr algn="l" defTabSz="1828800">
              <a:defRPr sz="2800" b="0">
                <a:latin typeface="Arial"/>
                <a:ea typeface="Arial"/>
                <a:cs typeface="Arial"/>
                <a:sym typeface="Arial"/>
              </a:defRPr>
            </a:pPr>
            <a:endParaRPr/>
          </a:p>
        </p:txBody>
      </p:sp>
      <p:grpSp>
        <p:nvGrpSpPr>
          <p:cNvPr id="384" name="Google Shape;134;p23"/>
          <p:cNvGrpSpPr/>
          <p:nvPr/>
        </p:nvGrpSpPr>
        <p:grpSpPr>
          <a:xfrm>
            <a:off x="8896449" y="5138134"/>
            <a:ext cx="1138802" cy="1202400"/>
            <a:chOff x="0" y="0"/>
            <a:chExt cx="1138800" cy="1202399"/>
          </a:xfrm>
        </p:grpSpPr>
        <p:sp>
          <p:nvSpPr>
            <p:cNvPr id="382"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383" name="org"/>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org</a:t>
              </a:r>
            </a:p>
          </p:txBody>
        </p:sp>
      </p:grpSp>
      <p:grpSp>
        <p:nvGrpSpPr>
          <p:cNvPr id="387" name="Google Shape;135;p23"/>
          <p:cNvGrpSpPr/>
          <p:nvPr/>
        </p:nvGrpSpPr>
        <p:grpSpPr>
          <a:xfrm>
            <a:off x="14348748" y="5138134"/>
            <a:ext cx="1138802" cy="1202400"/>
            <a:chOff x="0" y="0"/>
            <a:chExt cx="1138800" cy="1202399"/>
          </a:xfrm>
        </p:grpSpPr>
        <p:sp>
          <p:nvSpPr>
            <p:cNvPr id="385"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386" name="com"/>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com</a:t>
              </a:r>
            </a:p>
          </p:txBody>
        </p:sp>
      </p:grpSp>
      <p:grpSp>
        <p:nvGrpSpPr>
          <p:cNvPr id="390" name="Google Shape;136;p23"/>
          <p:cNvGrpSpPr/>
          <p:nvPr/>
        </p:nvGrpSpPr>
        <p:grpSpPr>
          <a:xfrm>
            <a:off x="11622599" y="5138134"/>
            <a:ext cx="1138801" cy="1202400"/>
            <a:chOff x="0" y="0"/>
            <a:chExt cx="1138800" cy="1202399"/>
          </a:xfrm>
        </p:grpSpPr>
        <p:sp>
          <p:nvSpPr>
            <p:cNvPr id="388"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389" name="edu"/>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edu</a:t>
              </a:r>
            </a:p>
          </p:txBody>
        </p:sp>
      </p:grpSp>
      <p:grpSp>
        <p:nvGrpSpPr>
          <p:cNvPr id="393" name="Google Shape;137;p23"/>
          <p:cNvGrpSpPr/>
          <p:nvPr/>
        </p:nvGrpSpPr>
        <p:grpSpPr>
          <a:xfrm>
            <a:off x="17074900" y="5138134"/>
            <a:ext cx="1138801" cy="1202400"/>
            <a:chOff x="0" y="0"/>
            <a:chExt cx="1138800" cy="1202399"/>
          </a:xfrm>
        </p:grpSpPr>
        <p:sp>
          <p:nvSpPr>
            <p:cNvPr id="391"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392" name="gov"/>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gov</a:t>
              </a:r>
            </a:p>
          </p:txBody>
        </p:sp>
      </p:grpSp>
      <p:grpSp>
        <p:nvGrpSpPr>
          <p:cNvPr id="396" name="Google Shape;138;p23"/>
          <p:cNvGrpSpPr/>
          <p:nvPr/>
        </p:nvGrpSpPr>
        <p:grpSpPr>
          <a:xfrm>
            <a:off x="6170300" y="5138134"/>
            <a:ext cx="1138801" cy="1202400"/>
            <a:chOff x="0" y="0"/>
            <a:chExt cx="1138800" cy="1202399"/>
          </a:xfrm>
        </p:grpSpPr>
        <p:sp>
          <p:nvSpPr>
            <p:cNvPr id="394"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395" name="net"/>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net</a:t>
              </a:r>
            </a:p>
          </p:txBody>
        </p:sp>
      </p:grpSp>
      <p:grpSp>
        <p:nvGrpSpPr>
          <p:cNvPr id="399" name="Google Shape;139;p23"/>
          <p:cNvGrpSpPr/>
          <p:nvPr/>
        </p:nvGrpSpPr>
        <p:grpSpPr>
          <a:xfrm>
            <a:off x="11622599" y="7335733"/>
            <a:ext cx="1138801" cy="1202401"/>
            <a:chOff x="0" y="0"/>
            <a:chExt cx="1138800" cy="1202399"/>
          </a:xfrm>
        </p:grpSpPr>
        <p:sp>
          <p:nvSpPr>
            <p:cNvPr id="397" name="Rectangle"/>
            <p:cNvSpPr/>
            <p:nvPr/>
          </p:nvSpPr>
          <p:spPr>
            <a:xfrm>
              <a:off x="-1" y="0"/>
              <a:ext cx="1138802"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398" name="gmu"/>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gmu</a:t>
              </a:r>
            </a:p>
          </p:txBody>
        </p:sp>
      </p:grpSp>
      <p:grpSp>
        <p:nvGrpSpPr>
          <p:cNvPr id="402" name="Google Shape;140;p23"/>
          <p:cNvGrpSpPr/>
          <p:nvPr/>
        </p:nvGrpSpPr>
        <p:grpSpPr>
          <a:xfrm>
            <a:off x="11622599" y="9533334"/>
            <a:ext cx="1138801" cy="1202401"/>
            <a:chOff x="0" y="0"/>
            <a:chExt cx="1138800" cy="1202399"/>
          </a:xfrm>
        </p:grpSpPr>
        <p:sp>
          <p:nvSpPr>
            <p:cNvPr id="400"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01"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05" name="Google Shape;141;p23"/>
          <p:cNvGrpSpPr/>
          <p:nvPr/>
        </p:nvGrpSpPr>
        <p:grpSpPr>
          <a:xfrm>
            <a:off x="13779599" y="9533334"/>
            <a:ext cx="1138801" cy="1202401"/>
            <a:chOff x="0" y="0"/>
            <a:chExt cx="1138800" cy="1202399"/>
          </a:xfrm>
        </p:grpSpPr>
        <p:sp>
          <p:nvSpPr>
            <p:cNvPr id="403"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04" name="cs"/>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cs</a:t>
              </a:r>
            </a:p>
          </p:txBody>
        </p:sp>
      </p:grpSp>
      <p:grpSp>
        <p:nvGrpSpPr>
          <p:cNvPr id="408" name="Google Shape;142;p23"/>
          <p:cNvGrpSpPr/>
          <p:nvPr/>
        </p:nvGrpSpPr>
        <p:grpSpPr>
          <a:xfrm>
            <a:off x="13779599" y="11730934"/>
            <a:ext cx="1138801" cy="1202401"/>
            <a:chOff x="0" y="0"/>
            <a:chExt cx="1138800" cy="1202399"/>
          </a:xfrm>
        </p:grpSpPr>
        <p:sp>
          <p:nvSpPr>
            <p:cNvPr id="406"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07"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11" name="Google Shape;143;p23"/>
          <p:cNvGrpSpPr/>
          <p:nvPr/>
        </p:nvGrpSpPr>
        <p:grpSpPr>
          <a:xfrm>
            <a:off x="19801050" y="5138134"/>
            <a:ext cx="1138801" cy="1202400"/>
            <a:chOff x="0" y="0"/>
            <a:chExt cx="1138800" cy="1202399"/>
          </a:xfrm>
        </p:grpSpPr>
        <p:sp>
          <p:nvSpPr>
            <p:cNvPr id="409"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10" name="uk"/>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uk</a:t>
              </a:r>
            </a:p>
          </p:txBody>
        </p:sp>
      </p:grpSp>
      <p:sp>
        <p:nvSpPr>
          <p:cNvPr id="432" name="Google Shape;144;p23"/>
          <p:cNvSpPr/>
          <p:nvPr/>
        </p:nvSpPr>
        <p:spPr>
          <a:xfrm>
            <a:off x="7315284" y="3726032"/>
            <a:ext cx="4419466" cy="17813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433" name="Google Shape;145;p23"/>
          <p:cNvSpPr/>
          <p:nvPr/>
        </p:nvSpPr>
        <p:spPr>
          <a:xfrm>
            <a:off x="10041434" y="3910331"/>
            <a:ext cx="1693316" cy="13650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434" name="Google Shape;146;p23"/>
          <p:cNvSpPr/>
          <p:nvPr/>
        </p:nvSpPr>
        <p:spPr>
          <a:xfrm>
            <a:off x="12191999" y="4149415"/>
            <a:ext cx="1" cy="9823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35" name="Google Shape;147;p23"/>
          <p:cNvSpPr/>
          <p:nvPr/>
        </p:nvSpPr>
        <p:spPr>
          <a:xfrm>
            <a:off x="12649149" y="3910251"/>
            <a:ext cx="1693250" cy="1364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36" name="Google Shape;148;p23"/>
          <p:cNvSpPr/>
          <p:nvPr/>
        </p:nvSpPr>
        <p:spPr>
          <a:xfrm>
            <a:off x="12649149" y="3725992"/>
            <a:ext cx="4419402" cy="1781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37" name="Google Shape;149;p23"/>
          <p:cNvSpPr/>
          <p:nvPr/>
        </p:nvSpPr>
        <p:spPr>
          <a:xfrm>
            <a:off x="12649149" y="3664573"/>
            <a:ext cx="7145552" cy="1920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38" name="Google Shape;150;p23"/>
          <p:cNvSpPr/>
          <p:nvPr/>
        </p:nvSpPr>
        <p:spPr>
          <a:xfrm>
            <a:off x="12191999" y="6347015"/>
            <a:ext cx="1"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12700">
            <a:solidFill>
              <a:srgbClr val="595959"/>
            </a:solidFill>
            <a:tailEnd type="triangle"/>
          </a:ln>
        </p:spPr>
        <p:txBody>
          <a:bodyPr/>
          <a:lstStyle/>
          <a:p>
            <a:endParaRPr/>
          </a:p>
        </p:txBody>
      </p:sp>
      <p:sp>
        <p:nvSpPr>
          <p:cNvPr id="439" name="Google Shape;151;p23"/>
          <p:cNvSpPr/>
          <p:nvPr/>
        </p:nvSpPr>
        <p:spPr>
          <a:xfrm>
            <a:off x="12191999" y="8544614"/>
            <a:ext cx="1" cy="982371"/>
          </a:xfrm>
          <a:custGeom>
            <a:avLst/>
            <a:gdLst/>
            <a:ahLst/>
            <a:cxnLst>
              <a:cxn ang="0">
                <a:pos x="wd2" y="hd2"/>
              </a:cxn>
              <a:cxn ang="5400000">
                <a:pos x="wd2" y="hd2"/>
              </a:cxn>
              <a:cxn ang="10800000">
                <a:pos x="wd2" y="hd2"/>
              </a:cxn>
              <a:cxn ang="16200000">
                <a:pos x="wd2" y="hd2"/>
              </a:cxn>
            </a:cxnLst>
            <a:rect l="0" t="0" r="r" b="b"/>
            <a:pathLst>
              <a:path w="10800" h="21600" extrusionOk="0">
                <a:moveTo>
                  <a:pt x="0" y="0"/>
                </a:moveTo>
                <a:cubicBezTo>
                  <a:pt x="21600" y="7200"/>
                  <a:pt x="10800" y="14400"/>
                  <a:pt x="0" y="21600"/>
                </a:cubicBezTo>
              </a:path>
            </a:pathLst>
          </a:custGeom>
          <a:ln w="12700">
            <a:solidFill>
              <a:srgbClr val="595959"/>
            </a:solidFill>
            <a:tailEnd type="triangle"/>
          </a:ln>
        </p:spPr>
        <p:txBody>
          <a:bodyPr/>
          <a:lstStyle/>
          <a:p>
            <a:endParaRPr/>
          </a:p>
        </p:txBody>
      </p:sp>
      <p:sp>
        <p:nvSpPr>
          <p:cNvPr id="440" name="Google Shape;152;p23"/>
          <p:cNvSpPr/>
          <p:nvPr/>
        </p:nvSpPr>
        <p:spPr>
          <a:xfrm>
            <a:off x="14348999" y="10742215"/>
            <a:ext cx="1" cy="98237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2700">
            <a:solidFill>
              <a:srgbClr val="595959"/>
            </a:solidFill>
            <a:tailEnd type="triangle"/>
          </a:ln>
        </p:spPr>
        <p:txBody>
          <a:bodyPr/>
          <a:lstStyle/>
          <a:p>
            <a:endParaRPr/>
          </a:p>
        </p:txBody>
      </p:sp>
      <p:sp>
        <p:nvSpPr>
          <p:cNvPr id="441" name="Google Shape;153;p23"/>
          <p:cNvSpPr/>
          <p:nvPr/>
        </p:nvSpPr>
        <p:spPr>
          <a:xfrm>
            <a:off x="12767584" y="8523352"/>
            <a:ext cx="1005666" cy="1024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grpSp>
        <p:nvGrpSpPr>
          <p:cNvPr id="424" name="Google Shape;154;p23"/>
          <p:cNvGrpSpPr/>
          <p:nvPr/>
        </p:nvGrpSpPr>
        <p:grpSpPr>
          <a:xfrm>
            <a:off x="8309999" y="7335733"/>
            <a:ext cx="2311801" cy="1202401"/>
            <a:chOff x="0" y="0"/>
            <a:chExt cx="2311799" cy="1202399"/>
          </a:xfrm>
        </p:grpSpPr>
        <p:sp>
          <p:nvSpPr>
            <p:cNvPr id="422" name="Rectangle"/>
            <p:cNvSpPr/>
            <p:nvPr/>
          </p:nvSpPr>
          <p:spPr>
            <a:xfrm>
              <a:off x="0" y="0"/>
              <a:ext cx="2311800"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algn="l" defTabSz="1828800">
                <a:defRPr sz="2800" b="0">
                  <a:latin typeface="Arial"/>
                  <a:ea typeface="Arial"/>
                  <a:cs typeface="Arial"/>
                  <a:sym typeface="Arial"/>
                </a:defRPr>
              </a:pPr>
              <a:endParaRPr/>
            </a:p>
          </p:txBody>
        </p:sp>
        <p:sp>
          <p:nvSpPr>
            <p:cNvPr id="423" name="root-servers"/>
            <p:cNvSpPr txBox="1"/>
            <p:nvPr/>
          </p:nvSpPr>
          <p:spPr>
            <a:xfrm>
              <a:off x="0" y="220966"/>
              <a:ext cx="2311800"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algn="l" defTabSz="1828800">
                <a:defRPr sz="2800" b="0">
                  <a:latin typeface="Arial"/>
                  <a:ea typeface="Arial"/>
                  <a:cs typeface="Arial"/>
                  <a:sym typeface="Arial"/>
                </a:defRPr>
              </a:lvl1pPr>
            </a:lstStyle>
            <a:p>
              <a:r>
                <a:t>root-servers</a:t>
              </a:r>
            </a:p>
          </p:txBody>
        </p:sp>
      </p:grpSp>
      <p:grpSp>
        <p:nvGrpSpPr>
          <p:cNvPr id="427" name="Google Shape;155;p23"/>
          <p:cNvGrpSpPr/>
          <p:nvPr/>
        </p:nvGrpSpPr>
        <p:grpSpPr>
          <a:xfrm>
            <a:off x="8896500" y="9533334"/>
            <a:ext cx="1138801" cy="1202401"/>
            <a:chOff x="0" y="0"/>
            <a:chExt cx="1138800" cy="1202399"/>
          </a:xfrm>
        </p:grpSpPr>
        <p:sp>
          <p:nvSpPr>
            <p:cNvPr id="425"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26"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sp>
        <p:nvSpPr>
          <p:cNvPr id="442" name="Google Shape;156;p23"/>
          <p:cNvSpPr/>
          <p:nvPr/>
        </p:nvSpPr>
        <p:spPr>
          <a:xfrm>
            <a:off x="9465863" y="6347015"/>
            <a:ext cx="23"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43" name="Google Shape;157;p23"/>
          <p:cNvSpPr/>
          <p:nvPr/>
        </p:nvSpPr>
        <p:spPr>
          <a:xfrm>
            <a:off x="9465899" y="8544614"/>
            <a:ext cx="2" cy="9823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30" name="Google Shape;158;p2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431" name="Google Shape;159;p23"/>
          <p:cNvSpPr txBox="1"/>
          <p:nvPr/>
        </p:nvSpPr>
        <p:spPr>
          <a:xfrm>
            <a:off x="12642900" y="3161516"/>
            <a:ext cx="3036001" cy="760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lvl1pPr algn="l" defTabSz="1828800">
              <a:defRPr sz="2800" b="0">
                <a:latin typeface="Arial"/>
                <a:ea typeface="Arial"/>
                <a:cs typeface="Arial"/>
                <a:sym typeface="Arial"/>
              </a:defRPr>
            </a:lvl1pPr>
          </a:lstStyle>
          <a:p>
            <a:r>
              <a:t>Root Servers</a:t>
            </a:r>
          </a:p>
        </p:txBody>
      </p:sp>
    </p:spTree>
    <p:extLst>
      <p:ext uri="{BB962C8B-B14F-4D97-AF65-F5344CB8AC3E}">
        <p14:creationId xmlns:p14="http://schemas.microsoft.com/office/powerpoint/2010/main" val="377234426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5" name="Double-click to edit"/>
          <p:cNvSpPr txBox="1">
            <a:spLocks noGrp="1"/>
          </p:cNvSpPr>
          <p:nvPr>
            <p:ph type="body" idx="1"/>
          </p:nvPr>
        </p:nvSpPr>
        <p:spPr>
          <a:prstGeom prst="rect">
            <a:avLst/>
          </a:prstGeom>
        </p:spPr>
        <p:txBody>
          <a:bodyPr/>
          <a:lstStyle/>
          <a:p>
            <a:endParaRPr/>
          </a:p>
        </p:txBody>
      </p:sp>
      <p:sp>
        <p:nvSpPr>
          <p:cNvPr id="446" name="Google Shape;164;p24"/>
          <p:cNvSpPr txBox="1">
            <a:spLocks noGrp="1"/>
          </p:cNvSpPr>
          <p:nvPr>
            <p:ph type="title"/>
          </p:nvPr>
        </p:nvSpPr>
        <p:spPr>
          <a:prstGeom prst="rect">
            <a:avLst/>
          </a:prstGeom>
        </p:spPr>
        <p:txBody>
          <a:bodyPr/>
          <a:lstStyle/>
          <a:p>
            <a:r>
              <a:t>Domain Name System</a:t>
            </a:r>
          </a:p>
        </p:txBody>
      </p:sp>
      <p:sp>
        <p:nvSpPr>
          <p:cNvPr id="447" name="Google Shape;165;p24"/>
          <p:cNvSpPr/>
          <p:nvPr/>
        </p:nvSpPr>
        <p:spPr>
          <a:xfrm>
            <a:off x="11741099" y="2940534"/>
            <a:ext cx="901801" cy="1202400"/>
          </a:xfrm>
          <a:prstGeom prst="rect">
            <a:avLst/>
          </a:prstGeom>
          <a:solidFill>
            <a:srgbClr val="EA9999"/>
          </a:solidFill>
          <a:ln w="12700">
            <a:solidFill>
              <a:srgbClr val="595959"/>
            </a:solidFill>
          </a:ln>
        </p:spPr>
        <p:txBody>
          <a:bodyPr lIns="0" tIns="0" rIns="0" bIns="0" anchor="ctr"/>
          <a:lstStyle/>
          <a:p>
            <a:pPr algn="l" defTabSz="1828800">
              <a:defRPr sz="2800" b="0">
                <a:latin typeface="Arial"/>
                <a:ea typeface="Arial"/>
                <a:cs typeface="Arial"/>
                <a:sym typeface="Arial"/>
              </a:defRPr>
            </a:pPr>
            <a:endParaRPr/>
          </a:p>
        </p:txBody>
      </p:sp>
      <p:grpSp>
        <p:nvGrpSpPr>
          <p:cNvPr id="450" name="Google Shape;166;p24"/>
          <p:cNvGrpSpPr/>
          <p:nvPr/>
        </p:nvGrpSpPr>
        <p:grpSpPr>
          <a:xfrm>
            <a:off x="8896449" y="5138134"/>
            <a:ext cx="1138802" cy="1202400"/>
            <a:chOff x="0" y="0"/>
            <a:chExt cx="1138800" cy="1202399"/>
          </a:xfrm>
        </p:grpSpPr>
        <p:sp>
          <p:nvSpPr>
            <p:cNvPr id="448"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49" name="org"/>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org</a:t>
              </a:r>
            </a:p>
          </p:txBody>
        </p:sp>
      </p:grpSp>
      <p:grpSp>
        <p:nvGrpSpPr>
          <p:cNvPr id="453" name="Google Shape;167;p24"/>
          <p:cNvGrpSpPr/>
          <p:nvPr/>
        </p:nvGrpSpPr>
        <p:grpSpPr>
          <a:xfrm>
            <a:off x="14348748" y="5138134"/>
            <a:ext cx="1138802" cy="1202400"/>
            <a:chOff x="0" y="0"/>
            <a:chExt cx="1138800" cy="1202399"/>
          </a:xfrm>
        </p:grpSpPr>
        <p:sp>
          <p:nvSpPr>
            <p:cNvPr id="451"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2" name="com"/>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com</a:t>
              </a:r>
            </a:p>
          </p:txBody>
        </p:sp>
      </p:grpSp>
      <p:grpSp>
        <p:nvGrpSpPr>
          <p:cNvPr id="456" name="Google Shape;168;p24"/>
          <p:cNvGrpSpPr/>
          <p:nvPr/>
        </p:nvGrpSpPr>
        <p:grpSpPr>
          <a:xfrm>
            <a:off x="11622599" y="5138134"/>
            <a:ext cx="1138801" cy="1202400"/>
            <a:chOff x="0" y="0"/>
            <a:chExt cx="1138800" cy="1202399"/>
          </a:xfrm>
        </p:grpSpPr>
        <p:sp>
          <p:nvSpPr>
            <p:cNvPr id="454"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5" name="edu"/>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edu</a:t>
              </a:r>
            </a:p>
          </p:txBody>
        </p:sp>
      </p:grpSp>
      <p:grpSp>
        <p:nvGrpSpPr>
          <p:cNvPr id="459" name="Google Shape;169;p24"/>
          <p:cNvGrpSpPr/>
          <p:nvPr/>
        </p:nvGrpSpPr>
        <p:grpSpPr>
          <a:xfrm>
            <a:off x="17074900" y="5138134"/>
            <a:ext cx="1138801" cy="1202400"/>
            <a:chOff x="0" y="0"/>
            <a:chExt cx="1138800" cy="1202399"/>
          </a:xfrm>
        </p:grpSpPr>
        <p:sp>
          <p:nvSpPr>
            <p:cNvPr id="457"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8" name="gov"/>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gov</a:t>
              </a:r>
            </a:p>
          </p:txBody>
        </p:sp>
      </p:grpSp>
      <p:grpSp>
        <p:nvGrpSpPr>
          <p:cNvPr id="462" name="Google Shape;170;p24"/>
          <p:cNvGrpSpPr/>
          <p:nvPr/>
        </p:nvGrpSpPr>
        <p:grpSpPr>
          <a:xfrm>
            <a:off x="6170300" y="5138134"/>
            <a:ext cx="1138801" cy="1202400"/>
            <a:chOff x="0" y="0"/>
            <a:chExt cx="1138800" cy="1202399"/>
          </a:xfrm>
        </p:grpSpPr>
        <p:sp>
          <p:nvSpPr>
            <p:cNvPr id="460"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1" name="net"/>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net</a:t>
              </a:r>
            </a:p>
          </p:txBody>
        </p:sp>
      </p:grpSp>
      <p:grpSp>
        <p:nvGrpSpPr>
          <p:cNvPr id="465" name="Google Shape;171;p24"/>
          <p:cNvGrpSpPr/>
          <p:nvPr/>
        </p:nvGrpSpPr>
        <p:grpSpPr>
          <a:xfrm>
            <a:off x="11622599" y="7335733"/>
            <a:ext cx="1138801" cy="1202401"/>
            <a:chOff x="0" y="0"/>
            <a:chExt cx="1138800" cy="1202399"/>
          </a:xfrm>
        </p:grpSpPr>
        <p:sp>
          <p:nvSpPr>
            <p:cNvPr id="463" name="Rectangle"/>
            <p:cNvSpPr/>
            <p:nvPr/>
          </p:nvSpPr>
          <p:spPr>
            <a:xfrm>
              <a:off x="-1" y="0"/>
              <a:ext cx="1138802"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4" name="gmu"/>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gmu</a:t>
              </a:r>
            </a:p>
          </p:txBody>
        </p:sp>
      </p:grpSp>
      <p:grpSp>
        <p:nvGrpSpPr>
          <p:cNvPr id="468" name="Google Shape;172;p24"/>
          <p:cNvGrpSpPr/>
          <p:nvPr/>
        </p:nvGrpSpPr>
        <p:grpSpPr>
          <a:xfrm>
            <a:off x="11622599" y="9533334"/>
            <a:ext cx="1138801" cy="1202401"/>
            <a:chOff x="0" y="0"/>
            <a:chExt cx="1138800" cy="1202399"/>
          </a:xfrm>
        </p:grpSpPr>
        <p:sp>
          <p:nvSpPr>
            <p:cNvPr id="466"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7"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1" name="Google Shape;173;p24"/>
          <p:cNvGrpSpPr/>
          <p:nvPr/>
        </p:nvGrpSpPr>
        <p:grpSpPr>
          <a:xfrm>
            <a:off x="13779599" y="9533334"/>
            <a:ext cx="1138801" cy="1202401"/>
            <a:chOff x="0" y="0"/>
            <a:chExt cx="1138800" cy="1202399"/>
          </a:xfrm>
        </p:grpSpPr>
        <p:sp>
          <p:nvSpPr>
            <p:cNvPr id="469"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0" name="cs"/>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cs</a:t>
              </a:r>
            </a:p>
          </p:txBody>
        </p:sp>
      </p:grpSp>
      <p:grpSp>
        <p:nvGrpSpPr>
          <p:cNvPr id="474" name="Google Shape;174;p24"/>
          <p:cNvGrpSpPr/>
          <p:nvPr/>
        </p:nvGrpSpPr>
        <p:grpSpPr>
          <a:xfrm>
            <a:off x="13779599" y="11730934"/>
            <a:ext cx="1138801" cy="1202401"/>
            <a:chOff x="0" y="0"/>
            <a:chExt cx="1138800" cy="1202399"/>
          </a:xfrm>
        </p:grpSpPr>
        <p:sp>
          <p:nvSpPr>
            <p:cNvPr id="472"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3"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7" name="Google Shape;175;p24"/>
          <p:cNvGrpSpPr/>
          <p:nvPr/>
        </p:nvGrpSpPr>
        <p:grpSpPr>
          <a:xfrm>
            <a:off x="19801050" y="5138134"/>
            <a:ext cx="1138801" cy="1202400"/>
            <a:chOff x="0" y="0"/>
            <a:chExt cx="1138800" cy="1202399"/>
          </a:xfrm>
        </p:grpSpPr>
        <p:sp>
          <p:nvSpPr>
            <p:cNvPr id="475"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6" name="uk"/>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uk</a:t>
              </a:r>
            </a:p>
          </p:txBody>
        </p:sp>
      </p:grpSp>
      <p:sp>
        <p:nvSpPr>
          <p:cNvPr id="504" name="Google Shape;176;p24"/>
          <p:cNvSpPr/>
          <p:nvPr/>
        </p:nvSpPr>
        <p:spPr>
          <a:xfrm>
            <a:off x="7315284" y="3726032"/>
            <a:ext cx="4419466" cy="17813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5" name="Google Shape;177;p24"/>
          <p:cNvSpPr/>
          <p:nvPr/>
        </p:nvSpPr>
        <p:spPr>
          <a:xfrm>
            <a:off x="10041434" y="3910331"/>
            <a:ext cx="1693316" cy="13650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6" name="Google Shape;178;p24"/>
          <p:cNvSpPr/>
          <p:nvPr/>
        </p:nvSpPr>
        <p:spPr>
          <a:xfrm>
            <a:off x="12191999" y="4149415"/>
            <a:ext cx="1" cy="9823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7" name="Google Shape;179;p24"/>
          <p:cNvSpPr/>
          <p:nvPr/>
        </p:nvSpPr>
        <p:spPr>
          <a:xfrm>
            <a:off x="12649149" y="3910251"/>
            <a:ext cx="1693250" cy="1364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8" name="Google Shape;180;p24"/>
          <p:cNvSpPr/>
          <p:nvPr/>
        </p:nvSpPr>
        <p:spPr>
          <a:xfrm>
            <a:off x="12649149" y="3725992"/>
            <a:ext cx="4419402" cy="1781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9" name="Google Shape;181;p24"/>
          <p:cNvSpPr/>
          <p:nvPr/>
        </p:nvSpPr>
        <p:spPr>
          <a:xfrm>
            <a:off x="12649149" y="3664573"/>
            <a:ext cx="7145552" cy="1920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0" name="Google Shape;182;p24"/>
          <p:cNvSpPr/>
          <p:nvPr/>
        </p:nvSpPr>
        <p:spPr>
          <a:xfrm>
            <a:off x="12191999" y="6347015"/>
            <a:ext cx="1"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12700">
            <a:solidFill>
              <a:srgbClr val="595959"/>
            </a:solidFill>
            <a:tailEnd type="triangle"/>
          </a:ln>
        </p:spPr>
        <p:txBody>
          <a:bodyPr/>
          <a:lstStyle/>
          <a:p>
            <a:endParaRPr/>
          </a:p>
        </p:txBody>
      </p:sp>
      <p:sp>
        <p:nvSpPr>
          <p:cNvPr id="511" name="Google Shape;183;p24"/>
          <p:cNvSpPr/>
          <p:nvPr/>
        </p:nvSpPr>
        <p:spPr>
          <a:xfrm>
            <a:off x="12191999" y="8544614"/>
            <a:ext cx="1" cy="982371"/>
          </a:xfrm>
          <a:custGeom>
            <a:avLst/>
            <a:gdLst/>
            <a:ahLst/>
            <a:cxnLst>
              <a:cxn ang="0">
                <a:pos x="wd2" y="hd2"/>
              </a:cxn>
              <a:cxn ang="5400000">
                <a:pos x="wd2" y="hd2"/>
              </a:cxn>
              <a:cxn ang="10800000">
                <a:pos x="wd2" y="hd2"/>
              </a:cxn>
              <a:cxn ang="16200000">
                <a:pos x="wd2" y="hd2"/>
              </a:cxn>
            </a:cxnLst>
            <a:rect l="0" t="0" r="r" b="b"/>
            <a:pathLst>
              <a:path w="10800" h="21600" extrusionOk="0">
                <a:moveTo>
                  <a:pt x="0" y="0"/>
                </a:moveTo>
                <a:cubicBezTo>
                  <a:pt x="21600" y="7200"/>
                  <a:pt x="10800" y="14400"/>
                  <a:pt x="0" y="21600"/>
                </a:cubicBezTo>
              </a:path>
            </a:pathLst>
          </a:custGeom>
          <a:ln w="12700">
            <a:solidFill>
              <a:srgbClr val="595959"/>
            </a:solidFill>
            <a:tailEnd type="triangle"/>
          </a:ln>
        </p:spPr>
        <p:txBody>
          <a:bodyPr/>
          <a:lstStyle/>
          <a:p>
            <a:endParaRPr/>
          </a:p>
        </p:txBody>
      </p:sp>
      <p:sp>
        <p:nvSpPr>
          <p:cNvPr id="512" name="Google Shape;184;p24"/>
          <p:cNvSpPr/>
          <p:nvPr/>
        </p:nvSpPr>
        <p:spPr>
          <a:xfrm>
            <a:off x="14348999" y="10742215"/>
            <a:ext cx="1" cy="98237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2700">
            <a:solidFill>
              <a:srgbClr val="595959"/>
            </a:solidFill>
            <a:tailEnd type="triangle"/>
          </a:ln>
        </p:spPr>
        <p:txBody>
          <a:bodyPr/>
          <a:lstStyle/>
          <a:p>
            <a:endParaRPr/>
          </a:p>
        </p:txBody>
      </p:sp>
      <p:sp>
        <p:nvSpPr>
          <p:cNvPr id="513" name="Google Shape;185;p24"/>
          <p:cNvSpPr/>
          <p:nvPr/>
        </p:nvSpPr>
        <p:spPr>
          <a:xfrm>
            <a:off x="12767584" y="8523352"/>
            <a:ext cx="1005666" cy="1024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grpSp>
        <p:nvGrpSpPr>
          <p:cNvPr id="490" name="Google Shape;186;p24"/>
          <p:cNvGrpSpPr/>
          <p:nvPr/>
        </p:nvGrpSpPr>
        <p:grpSpPr>
          <a:xfrm>
            <a:off x="8309999" y="7335733"/>
            <a:ext cx="2311801" cy="1202401"/>
            <a:chOff x="0" y="0"/>
            <a:chExt cx="2311799" cy="1202399"/>
          </a:xfrm>
        </p:grpSpPr>
        <p:sp>
          <p:nvSpPr>
            <p:cNvPr id="488" name="Rectangle"/>
            <p:cNvSpPr/>
            <p:nvPr/>
          </p:nvSpPr>
          <p:spPr>
            <a:xfrm>
              <a:off x="0" y="0"/>
              <a:ext cx="2311800"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algn="l" defTabSz="1828800">
                <a:defRPr sz="2800" b="0">
                  <a:latin typeface="Arial"/>
                  <a:ea typeface="Arial"/>
                  <a:cs typeface="Arial"/>
                  <a:sym typeface="Arial"/>
                </a:defRPr>
              </a:pPr>
              <a:endParaRPr/>
            </a:p>
          </p:txBody>
        </p:sp>
        <p:sp>
          <p:nvSpPr>
            <p:cNvPr id="489" name="root-servers"/>
            <p:cNvSpPr txBox="1"/>
            <p:nvPr/>
          </p:nvSpPr>
          <p:spPr>
            <a:xfrm>
              <a:off x="0" y="220966"/>
              <a:ext cx="2311800"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algn="l" defTabSz="1828800">
                <a:defRPr sz="2800" b="0">
                  <a:latin typeface="Arial"/>
                  <a:ea typeface="Arial"/>
                  <a:cs typeface="Arial"/>
                  <a:sym typeface="Arial"/>
                </a:defRPr>
              </a:lvl1pPr>
            </a:lstStyle>
            <a:p>
              <a:r>
                <a:t>root-servers</a:t>
              </a:r>
            </a:p>
          </p:txBody>
        </p:sp>
      </p:grpSp>
      <p:grpSp>
        <p:nvGrpSpPr>
          <p:cNvPr id="493" name="Google Shape;187;p24"/>
          <p:cNvGrpSpPr/>
          <p:nvPr/>
        </p:nvGrpSpPr>
        <p:grpSpPr>
          <a:xfrm>
            <a:off x="8896500" y="9533334"/>
            <a:ext cx="1138801" cy="1202401"/>
            <a:chOff x="0" y="0"/>
            <a:chExt cx="1138800" cy="1202399"/>
          </a:xfrm>
        </p:grpSpPr>
        <p:sp>
          <p:nvSpPr>
            <p:cNvPr id="491"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92"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sp>
        <p:nvSpPr>
          <p:cNvPr id="514" name="Google Shape;188;p24"/>
          <p:cNvSpPr/>
          <p:nvPr/>
        </p:nvSpPr>
        <p:spPr>
          <a:xfrm>
            <a:off x="9465863" y="6347015"/>
            <a:ext cx="23"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5" name="Google Shape;189;p24"/>
          <p:cNvSpPr/>
          <p:nvPr/>
        </p:nvSpPr>
        <p:spPr>
          <a:xfrm>
            <a:off x="9465899" y="8544614"/>
            <a:ext cx="2" cy="9823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96" name="Google Shape;190;p24"/>
          <p:cNvSpPr/>
          <p:nvPr/>
        </p:nvSpPr>
        <p:spPr>
          <a:xfrm>
            <a:off x="5490650" y="2713933"/>
            <a:ext cx="330601" cy="36264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w="50800">
            <a:solidFill>
              <a:srgbClr val="EA9999"/>
            </a:solidFill>
          </a:ln>
        </p:spPr>
        <p:txBody>
          <a:bodyPr lIns="0" tIns="0" rIns="0" bIns="0" anchor="ctr"/>
          <a:lstStyle/>
          <a:p>
            <a:pPr algn="l" defTabSz="1828800">
              <a:defRPr sz="2800" b="0">
                <a:latin typeface="Arial"/>
                <a:ea typeface="Arial"/>
                <a:cs typeface="Arial"/>
                <a:sym typeface="Arial"/>
              </a:defRPr>
            </a:pPr>
            <a:endParaRPr/>
          </a:p>
        </p:txBody>
      </p:sp>
      <p:sp>
        <p:nvSpPr>
          <p:cNvPr id="497" name="Google Shape;191;p24"/>
          <p:cNvSpPr txBox="1"/>
          <p:nvPr/>
        </p:nvSpPr>
        <p:spPr>
          <a:xfrm>
            <a:off x="3405099" y="3943700"/>
            <a:ext cx="1569001" cy="1166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b="0">
                <a:latin typeface="Arial"/>
                <a:ea typeface="Arial"/>
                <a:cs typeface="Arial"/>
                <a:sym typeface="Arial"/>
              </a:defRPr>
            </a:pPr>
            <a:r>
              <a:t>Global</a:t>
            </a:r>
          </a:p>
          <a:p>
            <a:pPr defTabSz="1828800">
              <a:defRPr sz="2800" b="0">
                <a:latin typeface="Arial"/>
                <a:ea typeface="Arial"/>
                <a:cs typeface="Arial"/>
                <a:sym typeface="Arial"/>
              </a:defRPr>
            </a:pPr>
            <a:r>
              <a:t>Layer</a:t>
            </a:r>
          </a:p>
        </p:txBody>
      </p:sp>
      <p:sp>
        <p:nvSpPr>
          <p:cNvPr id="498" name="Google Shape;192;p24"/>
          <p:cNvSpPr/>
          <p:nvPr/>
        </p:nvSpPr>
        <p:spPr>
          <a:xfrm>
            <a:off x="5490650" y="6340533"/>
            <a:ext cx="330601" cy="31926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17"/>
                  <a:pt x="10800" y="21414"/>
                </a:cubicBezTo>
                <a:lnTo>
                  <a:pt x="10800" y="10986"/>
                </a:lnTo>
                <a:cubicBezTo>
                  <a:pt x="10800" y="10883"/>
                  <a:pt x="5965" y="10800"/>
                  <a:pt x="0" y="10800"/>
                </a:cubicBezTo>
                <a:cubicBezTo>
                  <a:pt x="5965" y="10800"/>
                  <a:pt x="10800" y="10717"/>
                  <a:pt x="10800" y="10614"/>
                </a:cubicBezTo>
                <a:lnTo>
                  <a:pt x="10800" y="186"/>
                </a:lnTo>
                <a:cubicBezTo>
                  <a:pt x="10800" y="83"/>
                  <a:pt x="15635" y="0"/>
                  <a:pt x="21600" y="0"/>
                </a:cubicBezTo>
              </a:path>
            </a:pathLst>
          </a:custGeom>
          <a:ln w="50800">
            <a:solidFill>
              <a:srgbClr val="B6D7A8"/>
            </a:solidFill>
          </a:ln>
        </p:spPr>
        <p:txBody>
          <a:bodyPr lIns="0" tIns="0" rIns="0" bIns="0" anchor="ctr"/>
          <a:lstStyle/>
          <a:p>
            <a:pPr algn="l" defTabSz="1828800">
              <a:defRPr sz="2800" b="0">
                <a:latin typeface="Arial"/>
                <a:ea typeface="Arial"/>
                <a:cs typeface="Arial"/>
                <a:sym typeface="Arial"/>
              </a:defRPr>
            </a:pPr>
            <a:endParaRPr/>
          </a:p>
        </p:txBody>
      </p:sp>
      <p:sp>
        <p:nvSpPr>
          <p:cNvPr id="499" name="Google Shape;193;p24"/>
          <p:cNvSpPr txBox="1"/>
          <p:nvPr/>
        </p:nvSpPr>
        <p:spPr>
          <a:xfrm>
            <a:off x="2880099" y="7595700"/>
            <a:ext cx="2667001" cy="111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400" b="0">
                <a:latin typeface="Arial"/>
                <a:ea typeface="Arial"/>
                <a:cs typeface="Arial"/>
                <a:sym typeface="Arial"/>
              </a:defRPr>
            </a:pPr>
            <a:r>
              <a:t>Administrational</a:t>
            </a:r>
          </a:p>
          <a:p>
            <a:pPr defTabSz="1828800">
              <a:defRPr sz="2800" b="0">
                <a:latin typeface="Arial"/>
                <a:ea typeface="Arial"/>
                <a:cs typeface="Arial"/>
                <a:sym typeface="Arial"/>
              </a:defRPr>
            </a:pPr>
            <a:r>
              <a:t>Layer</a:t>
            </a:r>
          </a:p>
        </p:txBody>
      </p:sp>
      <p:sp>
        <p:nvSpPr>
          <p:cNvPr id="500" name="Google Shape;194;p24"/>
          <p:cNvSpPr/>
          <p:nvPr/>
        </p:nvSpPr>
        <p:spPr>
          <a:xfrm>
            <a:off x="5490650" y="9533534"/>
            <a:ext cx="330601" cy="34001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2"/>
                  <a:pt x="10800" y="21425"/>
                </a:cubicBezTo>
                <a:lnTo>
                  <a:pt x="10800" y="10975"/>
                </a:lnTo>
                <a:cubicBezTo>
                  <a:pt x="10800" y="10878"/>
                  <a:pt x="5965" y="10800"/>
                  <a:pt x="0" y="10800"/>
                </a:cubicBezTo>
                <a:cubicBezTo>
                  <a:pt x="5965" y="10800"/>
                  <a:pt x="10800" y="10722"/>
                  <a:pt x="10800" y="10625"/>
                </a:cubicBezTo>
                <a:lnTo>
                  <a:pt x="10800" y="175"/>
                </a:lnTo>
                <a:cubicBezTo>
                  <a:pt x="10800" y="78"/>
                  <a:pt x="15635" y="0"/>
                  <a:pt x="21600" y="0"/>
                </a:cubicBezTo>
              </a:path>
            </a:pathLst>
          </a:custGeom>
          <a:ln w="50800">
            <a:solidFill>
              <a:srgbClr val="9FC5E8"/>
            </a:solidFill>
          </a:ln>
        </p:spPr>
        <p:txBody>
          <a:bodyPr lIns="0" tIns="0" rIns="0" bIns="0" anchor="ctr"/>
          <a:lstStyle/>
          <a:p>
            <a:pPr algn="l" defTabSz="1828800">
              <a:defRPr sz="2800" b="0">
                <a:latin typeface="Arial"/>
                <a:ea typeface="Arial"/>
                <a:cs typeface="Arial"/>
                <a:sym typeface="Arial"/>
              </a:defRPr>
            </a:pPr>
            <a:endParaRPr/>
          </a:p>
        </p:txBody>
      </p:sp>
      <p:sp>
        <p:nvSpPr>
          <p:cNvPr id="501" name="Google Shape;195;p24"/>
          <p:cNvSpPr txBox="1"/>
          <p:nvPr/>
        </p:nvSpPr>
        <p:spPr>
          <a:xfrm>
            <a:off x="2856100" y="10649900"/>
            <a:ext cx="2667001" cy="1166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b="0">
                <a:latin typeface="Arial"/>
                <a:ea typeface="Arial"/>
                <a:cs typeface="Arial"/>
                <a:sym typeface="Arial"/>
              </a:defRPr>
            </a:pPr>
            <a:r>
              <a:t>Managerial</a:t>
            </a:r>
          </a:p>
          <a:p>
            <a:pPr defTabSz="1828800">
              <a:defRPr sz="2800" b="0">
                <a:latin typeface="Arial"/>
                <a:ea typeface="Arial"/>
                <a:cs typeface="Arial"/>
                <a:sym typeface="Arial"/>
              </a:defRPr>
            </a:pPr>
            <a:r>
              <a:t>Layer</a:t>
            </a:r>
          </a:p>
        </p:txBody>
      </p:sp>
      <p:sp>
        <p:nvSpPr>
          <p:cNvPr id="502" name="Google Shape;196;p2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503" name="Google Shape;197;p24"/>
          <p:cNvSpPr txBox="1"/>
          <p:nvPr/>
        </p:nvSpPr>
        <p:spPr>
          <a:xfrm>
            <a:off x="12642900" y="3161516"/>
            <a:ext cx="3036001" cy="760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lvl1pPr algn="l" defTabSz="1828800">
              <a:defRPr sz="2800" b="0">
                <a:latin typeface="Arial"/>
                <a:ea typeface="Arial"/>
                <a:cs typeface="Arial"/>
                <a:sym typeface="Arial"/>
              </a:defRPr>
            </a:lvl1pPr>
          </a:lstStyle>
          <a:p>
            <a:r>
              <a:t>Root Servers</a:t>
            </a:r>
          </a:p>
        </p:txBody>
      </p:sp>
    </p:spTree>
    <p:extLst>
      <p:ext uri="{BB962C8B-B14F-4D97-AF65-F5344CB8AC3E}">
        <p14:creationId xmlns:p14="http://schemas.microsoft.com/office/powerpoint/2010/main" val="392032991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stributed Systems Goals"/>
          <p:cNvSpPr txBox="1">
            <a:spLocks noGrp="1"/>
          </p:cNvSpPr>
          <p:nvPr>
            <p:ph type="title"/>
          </p:nvPr>
        </p:nvSpPr>
        <p:spPr>
          <a:prstGeom prst="rect">
            <a:avLst/>
          </a:prstGeom>
        </p:spPr>
        <p:txBody>
          <a:bodyPr/>
          <a:lstStyle/>
          <a:p>
            <a:r>
              <a:rPr dirty="0"/>
              <a:t>Distributed Systems Goals</a:t>
            </a:r>
          </a:p>
        </p:txBody>
      </p:sp>
      <p:sp>
        <p:nvSpPr>
          <p:cNvPr id="188" name="Slide Subtitle"/>
          <p:cNvSpPr txBox="1">
            <a:spLocks noGrp="1"/>
          </p:cNvSpPr>
          <p:nvPr>
            <p:ph type="body" idx="21"/>
          </p:nvPr>
        </p:nvSpPr>
        <p:spPr>
          <a:prstGeom prst="rect">
            <a:avLst/>
          </a:prstGeom>
        </p:spPr>
        <p:txBody>
          <a:bodyPr/>
          <a:lstStyle/>
          <a:p>
            <a:endParaRPr/>
          </a:p>
        </p:txBody>
      </p:sp>
      <p:sp>
        <p:nvSpPr>
          <p:cNvPr id="189" name="Scalability…"/>
          <p:cNvSpPr txBox="1">
            <a:spLocks noGrp="1"/>
          </p:cNvSpPr>
          <p:nvPr>
            <p:ph type="body" idx="1"/>
          </p:nvPr>
        </p:nvSpPr>
        <p:spPr>
          <a:prstGeom prst="rect">
            <a:avLst/>
          </a:prstGeom>
        </p:spPr>
        <p:txBody>
          <a:bodyPr/>
          <a:lstStyle/>
          <a:p>
            <a:pPr>
              <a:defRPr b="1">
                <a:solidFill>
                  <a:srgbClr val="931A68"/>
                </a:solidFill>
              </a:defRPr>
            </a:pPr>
            <a:r>
              <a:rPr dirty="0"/>
              <a:t>Scalability</a:t>
            </a:r>
          </a:p>
          <a:p>
            <a:r>
              <a:rPr dirty="0"/>
              <a:t>Performance</a:t>
            </a:r>
          </a:p>
          <a:p>
            <a:r>
              <a:rPr dirty="0"/>
              <a:t>Latency</a:t>
            </a:r>
          </a:p>
          <a:p>
            <a:r>
              <a:rPr dirty="0"/>
              <a:t>Availability</a:t>
            </a:r>
          </a:p>
          <a:p>
            <a:r>
              <a:rPr dirty="0"/>
              <a:t>Fault Tolerance</a:t>
            </a:r>
          </a:p>
        </p:txBody>
      </p:sp>
      <p:sp>
        <p:nvSpPr>
          <p:cNvPr id="190" name="“the ability of a system, network, or process, to handle a growing amount of work in a capable manner or its ability to be enlarged to accommodate that growth.”"/>
          <p:cNvSpPr txBox="1"/>
          <p:nvPr/>
        </p:nvSpPr>
        <p:spPr>
          <a:xfrm>
            <a:off x="10379068" y="2917031"/>
            <a:ext cx="10607265" cy="3952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“the ability of a system, network, or process, to handle a growing amount of work in a capable manner or its ability to be enlarged to accommodate that growth.”</a:t>
            </a:r>
          </a:p>
        </p:txBody>
      </p:sp>
      <p:sp>
        <p:nvSpPr>
          <p:cNvPr id="191"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dirty="0">
                <a:hlinkClick r:id="rId3"/>
              </a:rPr>
              <a:t>“Distributed Systems for Fun and Profit”, Takada</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istributed Systems Goals"/>
          <p:cNvSpPr txBox="1">
            <a:spLocks noGrp="1"/>
          </p:cNvSpPr>
          <p:nvPr>
            <p:ph type="title"/>
          </p:nvPr>
        </p:nvSpPr>
        <p:spPr>
          <a:prstGeom prst="rect">
            <a:avLst/>
          </a:prstGeom>
        </p:spPr>
        <p:txBody>
          <a:bodyPr/>
          <a:lstStyle/>
          <a:p>
            <a:r>
              <a:t>Distributed Systems Goals</a:t>
            </a:r>
          </a:p>
        </p:txBody>
      </p:sp>
      <p:sp>
        <p:nvSpPr>
          <p:cNvPr id="196" name="Slide Subtitle"/>
          <p:cNvSpPr txBox="1">
            <a:spLocks noGrp="1"/>
          </p:cNvSpPr>
          <p:nvPr>
            <p:ph type="body" idx="21"/>
          </p:nvPr>
        </p:nvSpPr>
        <p:spPr>
          <a:prstGeom prst="rect">
            <a:avLst/>
          </a:prstGeom>
        </p:spPr>
        <p:txBody>
          <a:bodyPr/>
          <a:lstStyle/>
          <a:p>
            <a:endParaRPr/>
          </a:p>
        </p:txBody>
      </p:sp>
      <p:sp>
        <p:nvSpPr>
          <p:cNvPr id="197" name="Scalability…"/>
          <p:cNvSpPr txBox="1">
            <a:spLocks noGrp="1"/>
          </p:cNvSpPr>
          <p:nvPr>
            <p:ph type="body" idx="1"/>
          </p:nvPr>
        </p:nvSpPr>
        <p:spPr>
          <a:prstGeom prst="rect">
            <a:avLst/>
          </a:prstGeom>
        </p:spPr>
        <p:txBody>
          <a:bodyPr/>
          <a:lstStyle/>
          <a:p>
            <a:r>
              <a:t>Scalability</a:t>
            </a:r>
          </a:p>
          <a:p>
            <a:pPr>
              <a:defRPr b="1">
                <a:solidFill>
                  <a:srgbClr val="931A68"/>
                </a:solidFill>
              </a:defRPr>
            </a:pPr>
            <a:r>
              <a:t>Performance</a:t>
            </a:r>
          </a:p>
          <a:p>
            <a:r>
              <a:t>Latency</a:t>
            </a:r>
          </a:p>
          <a:p>
            <a:r>
              <a:t>Availability</a:t>
            </a:r>
          </a:p>
          <a:p>
            <a:r>
              <a:t>Fault Tolerance</a:t>
            </a:r>
          </a:p>
        </p:txBody>
      </p:sp>
      <p:sp>
        <p:nvSpPr>
          <p:cNvPr id="198" name="“is characterized by the amount of useful work accomplished by a computer system compared to the time and resources used.”"/>
          <p:cNvSpPr txBox="1"/>
          <p:nvPr/>
        </p:nvSpPr>
        <p:spPr>
          <a:xfrm>
            <a:off x="10379068" y="3298031"/>
            <a:ext cx="10607265" cy="3190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“is characterized by the amount of useful work accomplished by a computer system compared to the time and resources used.”</a:t>
            </a:r>
          </a:p>
        </p:txBody>
      </p:sp>
      <p:sp>
        <p:nvSpPr>
          <p:cNvPr id="199"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lvl1pPr>
              <a:defRPr>
                <a:solidFill>
                  <a:srgbClr val="005493"/>
                </a:solidFill>
              </a:defRPr>
            </a:lvl1p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Describe 5 key goals of distributed systems…"/>
          <p:cNvSpPr txBox="1">
            <a:spLocks noGrp="1"/>
          </p:cNvSpPr>
          <p:nvPr>
            <p:ph type="body" idx="1"/>
          </p:nvPr>
        </p:nvSpPr>
        <p:spPr>
          <a:prstGeom prst="rect">
            <a:avLst/>
          </a:prstGeom>
        </p:spPr>
        <p:txBody>
          <a:bodyPr/>
          <a:lstStyle/>
          <a:p>
            <a:pPr marL="228600" indent="-228600">
              <a:buSzPct val="100000"/>
              <a:buChar char="•"/>
            </a:pPr>
            <a:r>
              <a:rPr lang="en-US" dirty="0"/>
              <a:t>Why would you want to build your system as a distributed system</a:t>
            </a:r>
          </a:p>
          <a:p>
            <a:pPr marL="228600" indent="-228600">
              <a:buSzPct val="100000"/>
              <a:buChar char="•"/>
            </a:pPr>
            <a:r>
              <a:rPr dirty="0"/>
              <a:t>Describe 5 key goals of distributed systems</a:t>
            </a:r>
            <a:endParaRPr lang="en-US" dirty="0"/>
          </a:p>
          <a:p>
            <a:pPr marL="228600" indent="-228600">
              <a:buSzPct val="100000"/>
              <a:buChar char="•"/>
            </a:pPr>
            <a:r>
              <a:rPr dirty="0"/>
              <a:t>Analyze a system’s requirements and determine if it should be implemented as a distributed system or not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Distributed Systems Goals"/>
          <p:cNvSpPr txBox="1">
            <a:spLocks noGrp="1"/>
          </p:cNvSpPr>
          <p:nvPr>
            <p:ph type="title"/>
          </p:nvPr>
        </p:nvSpPr>
        <p:spPr>
          <a:prstGeom prst="rect">
            <a:avLst/>
          </a:prstGeom>
        </p:spPr>
        <p:txBody>
          <a:bodyPr/>
          <a:lstStyle/>
          <a:p>
            <a:r>
              <a:t>Distributed Systems Goals</a:t>
            </a:r>
          </a:p>
        </p:txBody>
      </p:sp>
      <p:sp>
        <p:nvSpPr>
          <p:cNvPr id="204" name="Slide Subtitle"/>
          <p:cNvSpPr txBox="1">
            <a:spLocks noGrp="1"/>
          </p:cNvSpPr>
          <p:nvPr>
            <p:ph type="body" idx="21"/>
          </p:nvPr>
        </p:nvSpPr>
        <p:spPr>
          <a:prstGeom prst="rect">
            <a:avLst/>
          </a:prstGeom>
        </p:spPr>
        <p:txBody>
          <a:bodyPr/>
          <a:lstStyle/>
          <a:p>
            <a:endParaRPr/>
          </a:p>
        </p:txBody>
      </p:sp>
      <p:sp>
        <p:nvSpPr>
          <p:cNvPr id="205" name="Scalability…"/>
          <p:cNvSpPr txBox="1">
            <a:spLocks noGrp="1"/>
          </p:cNvSpPr>
          <p:nvPr>
            <p:ph type="body" idx="1"/>
          </p:nvPr>
        </p:nvSpPr>
        <p:spPr>
          <a:prstGeom prst="rect">
            <a:avLst/>
          </a:prstGeom>
        </p:spPr>
        <p:txBody>
          <a:bodyPr/>
          <a:lstStyle/>
          <a:p>
            <a:r>
              <a:t>Scalability</a:t>
            </a:r>
          </a:p>
          <a:p>
            <a:r>
              <a:t>Performance</a:t>
            </a:r>
          </a:p>
          <a:p>
            <a:pPr>
              <a:defRPr b="1">
                <a:solidFill>
                  <a:srgbClr val="931A68"/>
                </a:solidFill>
              </a:defRPr>
            </a:pPr>
            <a:r>
              <a:t>Latency</a:t>
            </a:r>
          </a:p>
          <a:p>
            <a:r>
              <a:t>Availability</a:t>
            </a:r>
          </a:p>
          <a:p>
            <a:r>
              <a:t>Fault Tolerance</a:t>
            </a:r>
          </a:p>
        </p:txBody>
      </p:sp>
      <p:sp>
        <p:nvSpPr>
          <p:cNvPr id="206" name="“The state of being latent; delay, a period between the initiation of something and the it becoming visible.”"/>
          <p:cNvSpPr txBox="1"/>
          <p:nvPr/>
        </p:nvSpPr>
        <p:spPr>
          <a:xfrm>
            <a:off x="10379068" y="3298031"/>
            <a:ext cx="10607265" cy="3190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“The state of being latent; delay, a period between the initiation of something and the it becoming visible.”</a:t>
            </a:r>
          </a:p>
        </p:txBody>
      </p:sp>
      <p:sp>
        <p:nvSpPr>
          <p:cNvPr id="207"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Distributed Systems for Fun and Profit”, Takada"/>
          <p:cNvSpPr txBox="1"/>
          <p:nvPr/>
        </p:nvSpPr>
        <p:spPr>
          <a:xfrm>
            <a:off x="7755596" y="12886211"/>
            <a:ext cx="8865948" cy="625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
        <p:nvSpPr>
          <p:cNvPr id="212" name="Distributed Systems Goals"/>
          <p:cNvSpPr txBox="1">
            <a:spLocks noGrp="1"/>
          </p:cNvSpPr>
          <p:nvPr>
            <p:ph type="title"/>
          </p:nvPr>
        </p:nvSpPr>
        <p:spPr>
          <a:prstGeom prst="rect">
            <a:avLst/>
          </a:prstGeom>
        </p:spPr>
        <p:txBody>
          <a:bodyPr/>
          <a:lstStyle/>
          <a:p>
            <a:r>
              <a:t>Distributed Systems Goals</a:t>
            </a:r>
          </a:p>
        </p:txBody>
      </p:sp>
      <p:sp>
        <p:nvSpPr>
          <p:cNvPr id="213" name="Slide Subtitle"/>
          <p:cNvSpPr txBox="1">
            <a:spLocks noGrp="1"/>
          </p:cNvSpPr>
          <p:nvPr>
            <p:ph type="body" idx="21"/>
          </p:nvPr>
        </p:nvSpPr>
        <p:spPr>
          <a:prstGeom prst="rect">
            <a:avLst/>
          </a:prstGeom>
        </p:spPr>
        <p:txBody>
          <a:bodyPr/>
          <a:lstStyle/>
          <a:p>
            <a:endParaRPr/>
          </a:p>
        </p:txBody>
      </p:sp>
      <p:sp>
        <p:nvSpPr>
          <p:cNvPr id="214" name="Scalability…"/>
          <p:cNvSpPr txBox="1">
            <a:spLocks noGrp="1"/>
          </p:cNvSpPr>
          <p:nvPr>
            <p:ph type="body" idx="1"/>
          </p:nvPr>
        </p:nvSpPr>
        <p:spPr>
          <a:prstGeom prst="rect">
            <a:avLst/>
          </a:prstGeom>
        </p:spPr>
        <p:txBody>
          <a:bodyPr/>
          <a:lstStyle/>
          <a:p>
            <a:r>
              <a:t>Scalability</a:t>
            </a:r>
          </a:p>
          <a:p>
            <a:r>
              <a:t>Performance</a:t>
            </a:r>
          </a:p>
          <a:p>
            <a:r>
              <a:t>Latency</a:t>
            </a:r>
          </a:p>
          <a:p>
            <a:pPr>
              <a:defRPr b="1">
                <a:solidFill>
                  <a:srgbClr val="931A68"/>
                </a:solidFill>
              </a:defRPr>
            </a:pPr>
            <a:r>
              <a:t>Availability</a:t>
            </a:r>
          </a:p>
          <a:p>
            <a:r>
              <a:t>Fault Tolerance</a:t>
            </a:r>
          </a:p>
        </p:txBody>
      </p:sp>
      <p:sp>
        <p:nvSpPr>
          <p:cNvPr id="215" name="“the proportion of time a system is in a functioning condition. If a user cannot access the system, it is said to be unavailable.”"/>
          <p:cNvSpPr txBox="1"/>
          <p:nvPr/>
        </p:nvSpPr>
        <p:spPr>
          <a:xfrm>
            <a:off x="10379068" y="3298031"/>
            <a:ext cx="10607265" cy="3190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“the proportion of time a system is in a functioning condition. If a user cannot access the system, it is said to be unavailable.”</a:t>
            </a:r>
          </a:p>
        </p:txBody>
      </p:sp>
      <p:sp>
        <p:nvSpPr>
          <p:cNvPr id="216" name="Availability = uptime / (uptime + downtime)."/>
          <p:cNvSpPr txBox="1"/>
          <p:nvPr/>
        </p:nvSpPr>
        <p:spPr>
          <a:xfrm>
            <a:off x="5949632" y="7153974"/>
            <a:ext cx="124847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Availability = uptime / (uptime + downtime).</a:t>
            </a:r>
          </a:p>
        </p:txBody>
      </p:sp>
      <p:graphicFrame>
        <p:nvGraphicFramePr>
          <p:cNvPr id="217" name="Table"/>
          <p:cNvGraphicFramePr/>
          <p:nvPr/>
        </p:nvGraphicFramePr>
        <p:xfrm>
          <a:off x="8441531" y="8712012"/>
          <a:ext cx="7500936" cy="4634889"/>
        </p:xfrm>
        <a:graphic>
          <a:graphicData uri="http://schemas.openxmlformats.org/drawingml/2006/table">
            <a:tbl>
              <a:tblPr firstRow="1" bandRow="1">
                <a:tableStyleId>{4C3C2611-4C71-4FC5-86AE-919BDF0F9419}</a:tableStyleId>
              </a:tblPr>
              <a:tblGrid>
                <a:gridCol w="3750468">
                  <a:extLst>
                    <a:ext uri="{9D8B030D-6E8A-4147-A177-3AD203B41FA5}">
                      <a16:colId xmlns:a16="http://schemas.microsoft.com/office/drawing/2014/main" val="20000"/>
                    </a:ext>
                  </a:extLst>
                </a:gridCol>
                <a:gridCol w="3750468">
                  <a:extLst>
                    <a:ext uri="{9D8B030D-6E8A-4147-A177-3AD203B41FA5}">
                      <a16:colId xmlns:a16="http://schemas.microsoft.com/office/drawing/2014/main" val="20001"/>
                    </a:ext>
                  </a:extLst>
                </a:gridCol>
              </a:tblGrid>
              <a:tr h="662127">
                <a:tc>
                  <a:txBody>
                    <a:bodyPr/>
                    <a:lstStyle/>
                    <a:p>
                      <a:pPr defTabSz="914400">
                        <a:defRPr b="0"/>
                      </a:pPr>
                      <a:r>
                        <a:rPr sz="3600" b="1">
                          <a:solidFill>
                            <a:srgbClr val="FFFFFF"/>
                          </a:solidFill>
                          <a:latin typeface="Helvetica"/>
                          <a:ea typeface="Helvetica"/>
                          <a:cs typeface="Helvetica"/>
                          <a:sym typeface="Helvetica"/>
                        </a:rPr>
                        <a:t>Availability %</a:t>
                      </a:r>
                    </a:p>
                  </a:txBody>
                  <a:tcPr marL="50800" marR="50800" marT="50800" marB="508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3600" b="1">
                          <a:solidFill>
                            <a:srgbClr val="FFFFFF"/>
                          </a:solidFill>
                          <a:latin typeface="Helvetica"/>
                          <a:ea typeface="Helvetica"/>
                          <a:cs typeface="Helvetica"/>
                          <a:sym typeface="Helvetica"/>
                        </a:rPr>
                        <a:t>Downtime/year</a:t>
                      </a:r>
                    </a:p>
                  </a:txBody>
                  <a:tcPr marL="50800" marR="50800" marT="50800" marB="508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662127">
                <a:tc>
                  <a:txBody>
                    <a:bodyPr/>
                    <a:lstStyle/>
                    <a:p>
                      <a:pPr defTabSz="914400"/>
                      <a:r>
                        <a:rPr sz="3600">
                          <a:latin typeface="Helvetica Light"/>
                          <a:ea typeface="Helvetica Light"/>
                          <a:cs typeface="Helvetica Light"/>
                          <a:sym typeface="Helvetica Light"/>
                        </a:rPr>
                        <a:t>90%</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&gt;1 month</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662127">
                <a:tc>
                  <a:txBody>
                    <a:bodyPr/>
                    <a:lstStyle/>
                    <a:p>
                      <a:pPr defTabSz="914400"/>
                      <a:r>
                        <a:rPr sz="3600">
                          <a:latin typeface="Helvetica Light"/>
                          <a:ea typeface="Helvetica Light"/>
                          <a:cs typeface="Helvetica Light"/>
                          <a:sym typeface="Helvetica Light"/>
                        </a:rPr>
                        <a:t>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 4 days</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662127">
                <a:tc>
                  <a:txBody>
                    <a:bodyPr/>
                    <a:lstStyle/>
                    <a:p>
                      <a:pPr defTabSz="914400"/>
                      <a:r>
                        <a:rPr sz="3600">
                          <a:latin typeface="Helvetica Light"/>
                          <a:ea typeface="Helvetica Light"/>
                          <a:cs typeface="Helvetica Light"/>
                          <a:sym typeface="Helvetica Light"/>
                        </a:rPr>
                        <a:t>99.9%</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&lt; 9 hours</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662127">
                <a:tc>
                  <a:txBody>
                    <a:bodyPr/>
                    <a:lstStyle/>
                    <a:p>
                      <a:pPr defTabSz="914400"/>
                      <a:r>
                        <a:rPr sz="3600">
                          <a:latin typeface="Helvetica Light"/>
                          <a:ea typeface="Helvetica Light"/>
                          <a:cs typeface="Helvetica Light"/>
                          <a:sym typeface="Helvetica Light"/>
                        </a:rPr>
                        <a:t>99.99%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&lt;1 hour</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662127">
                <a:tc>
                  <a:txBody>
                    <a:bodyPr/>
                    <a:lstStyle/>
                    <a:p>
                      <a:pPr defTabSz="914400"/>
                      <a:r>
                        <a:rPr sz="3600">
                          <a:latin typeface="Helvetica Light"/>
                          <a:ea typeface="Helvetica Light"/>
                          <a:cs typeface="Helvetica Light"/>
                          <a:sym typeface="Helvetica Light"/>
                        </a:rPr>
                        <a:t>99.999%</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5 minutes</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662127">
                <a:tc>
                  <a:txBody>
                    <a:bodyPr/>
                    <a:lstStyle/>
                    <a:p>
                      <a:pPr defTabSz="914400"/>
                      <a:r>
                        <a:rPr sz="3600">
                          <a:latin typeface="Helvetica Light"/>
                          <a:ea typeface="Helvetica Light"/>
                          <a:cs typeface="Helvetica Light"/>
                          <a:sym typeface="Helvetica Light"/>
                        </a:rPr>
                        <a:t>99.9999%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31 seconds</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218" name="Often measured in “nines”"/>
          <p:cNvSpPr txBox="1"/>
          <p:nvPr/>
        </p:nvSpPr>
        <p:spPr>
          <a:xfrm>
            <a:off x="8991422" y="8039006"/>
            <a:ext cx="6401156" cy="777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4200">
                <a:solidFill>
                  <a:srgbClr val="000000"/>
                </a:solidFill>
                <a:latin typeface="Helvetica Light"/>
                <a:ea typeface="Helvetica Light"/>
                <a:cs typeface="Helvetica Light"/>
                <a:sym typeface="Helvetica Light"/>
              </a:defRPr>
            </a:lvl1pPr>
          </a:lstStyle>
          <a:p>
            <a:r>
              <a:t>Often measured in “nines”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1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advAuto="0"/>
      <p:bldP spid="217" grpId="0" animBg="1" advAuto="0"/>
      <p:bldP spid="218"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Distributed Systems Goals"/>
          <p:cNvSpPr txBox="1">
            <a:spLocks noGrp="1"/>
          </p:cNvSpPr>
          <p:nvPr>
            <p:ph type="title"/>
          </p:nvPr>
        </p:nvSpPr>
        <p:spPr>
          <a:prstGeom prst="rect">
            <a:avLst/>
          </a:prstGeom>
        </p:spPr>
        <p:txBody>
          <a:bodyPr/>
          <a:lstStyle/>
          <a:p>
            <a:r>
              <a:t>Distributed Systems Goals</a:t>
            </a:r>
          </a:p>
        </p:txBody>
      </p:sp>
      <p:sp>
        <p:nvSpPr>
          <p:cNvPr id="223" name="Slide Subtitle"/>
          <p:cNvSpPr txBox="1">
            <a:spLocks noGrp="1"/>
          </p:cNvSpPr>
          <p:nvPr>
            <p:ph type="body" idx="21"/>
          </p:nvPr>
        </p:nvSpPr>
        <p:spPr>
          <a:prstGeom prst="rect">
            <a:avLst/>
          </a:prstGeom>
        </p:spPr>
        <p:txBody>
          <a:bodyPr/>
          <a:lstStyle/>
          <a:p>
            <a:endParaRPr/>
          </a:p>
        </p:txBody>
      </p:sp>
      <p:sp>
        <p:nvSpPr>
          <p:cNvPr id="224" name="Scalability…"/>
          <p:cNvSpPr txBox="1">
            <a:spLocks noGrp="1"/>
          </p:cNvSpPr>
          <p:nvPr>
            <p:ph type="body" idx="1"/>
          </p:nvPr>
        </p:nvSpPr>
        <p:spPr>
          <a:prstGeom prst="rect">
            <a:avLst/>
          </a:prstGeom>
        </p:spPr>
        <p:txBody>
          <a:bodyPr/>
          <a:lstStyle/>
          <a:p>
            <a:r>
              <a:t>Scalability</a:t>
            </a:r>
          </a:p>
          <a:p>
            <a:r>
              <a:t>Performance</a:t>
            </a:r>
          </a:p>
          <a:p>
            <a:r>
              <a:t>Latency</a:t>
            </a:r>
          </a:p>
          <a:p>
            <a:r>
              <a:t>Availability</a:t>
            </a:r>
          </a:p>
          <a:p>
            <a:pPr>
              <a:defRPr b="1">
                <a:solidFill>
                  <a:srgbClr val="931A68"/>
                </a:solidFill>
              </a:defRPr>
            </a:pPr>
            <a:r>
              <a:t>Fault Tolerance</a:t>
            </a:r>
          </a:p>
        </p:txBody>
      </p:sp>
      <p:sp>
        <p:nvSpPr>
          <p:cNvPr id="225" name="“ability of a system to behave in a well-defined manner once faults occur”"/>
          <p:cNvSpPr txBox="1"/>
          <p:nvPr/>
        </p:nvSpPr>
        <p:spPr>
          <a:xfrm>
            <a:off x="10379068" y="3679031"/>
            <a:ext cx="10607265" cy="2428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“ability of a system to behave in a well-defined manner once faults occur”</a:t>
            </a:r>
          </a:p>
        </p:txBody>
      </p:sp>
      <p:sp>
        <p:nvSpPr>
          <p:cNvPr id="226" name="What kind of faults?"/>
          <p:cNvSpPr txBox="1"/>
          <p:nvPr/>
        </p:nvSpPr>
        <p:spPr>
          <a:xfrm>
            <a:off x="9080599" y="8411452"/>
            <a:ext cx="6222802"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b="1">
                <a:solidFill>
                  <a:srgbClr val="C82506"/>
                </a:solidFill>
                <a:latin typeface="Helvetica"/>
                <a:ea typeface="Helvetica"/>
                <a:cs typeface="Helvetica"/>
                <a:sym typeface="Helvetica"/>
              </a:defRPr>
            </a:lvl1pPr>
          </a:lstStyle>
          <a:p>
            <a:r>
              <a:t>What kind of faults?</a:t>
            </a:r>
          </a:p>
        </p:txBody>
      </p:sp>
      <p:sp>
        <p:nvSpPr>
          <p:cNvPr id="227" name="Disks fail"/>
          <p:cNvSpPr txBox="1"/>
          <p:nvPr/>
        </p:nvSpPr>
        <p:spPr>
          <a:xfrm>
            <a:off x="3871536" y="9855241"/>
            <a:ext cx="269557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Disks fail</a:t>
            </a:r>
          </a:p>
        </p:txBody>
      </p:sp>
      <p:sp>
        <p:nvSpPr>
          <p:cNvPr id="228" name="Power supplies fail"/>
          <p:cNvSpPr txBox="1"/>
          <p:nvPr/>
        </p:nvSpPr>
        <p:spPr>
          <a:xfrm>
            <a:off x="3899882" y="10924923"/>
            <a:ext cx="548322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Power supplies fail</a:t>
            </a:r>
          </a:p>
        </p:txBody>
      </p:sp>
      <p:sp>
        <p:nvSpPr>
          <p:cNvPr id="229" name="Power goes out"/>
          <p:cNvSpPr txBox="1"/>
          <p:nvPr/>
        </p:nvSpPr>
        <p:spPr>
          <a:xfrm>
            <a:off x="9358659" y="12329235"/>
            <a:ext cx="45669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Power goes out</a:t>
            </a:r>
          </a:p>
        </p:txBody>
      </p:sp>
      <p:sp>
        <p:nvSpPr>
          <p:cNvPr id="230" name="Networking fails"/>
          <p:cNvSpPr txBox="1"/>
          <p:nvPr/>
        </p:nvSpPr>
        <p:spPr>
          <a:xfrm>
            <a:off x="13803074" y="9855241"/>
            <a:ext cx="467169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Networking fails</a:t>
            </a:r>
          </a:p>
        </p:txBody>
      </p:sp>
      <p:sp>
        <p:nvSpPr>
          <p:cNvPr id="231" name="Security breached"/>
          <p:cNvSpPr txBox="1"/>
          <p:nvPr/>
        </p:nvSpPr>
        <p:spPr>
          <a:xfrm>
            <a:off x="13455411" y="10924923"/>
            <a:ext cx="53670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Security breached</a:t>
            </a:r>
          </a:p>
        </p:txBody>
      </p:sp>
      <p:sp>
        <p:nvSpPr>
          <p:cNvPr id="232" name="Datacenter goes offline"/>
          <p:cNvSpPr txBox="1"/>
          <p:nvPr/>
        </p:nvSpPr>
        <p:spPr>
          <a:xfrm>
            <a:off x="14213363" y="11972047"/>
            <a:ext cx="67443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Datacenter goes offline</a:t>
            </a:r>
          </a:p>
        </p:txBody>
      </p:sp>
      <p:sp>
        <p:nvSpPr>
          <p:cNvPr id="233" name="“Distributed Systems for Fun and Profit”, Takada"/>
          <p:cNvSpPr txBox="1"/>
          <p:nvPr/>
        </p:nvSpPr>
        <p:spPr>
          <a:xfrm>
            <a:off x="6990133" y="13019171"/>
            <a:ext cx="8865947" cy="625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Distributed Systems Challenges"/>
          <p:cNvSpPr txBox="1">
            <a:spLocks noGrp="1"/>
          </p:cNvSpPr>
          <p:nvPr>
            <p:ph type="title"/>
          </p:nvPr>
        </p:nvSpPr>
        <p:spPr>
          <a:prstGeom prst="rect">
            <a:avLst/>
          </a:prstGeom>
        </p:spPr>
        <p:txBody>
          <a:bodyPr>
            <a:normAutofit/>
          </a:bodyPr>
          <a:lstStyle/>
          <a:p>
            <a:r>
              <a:rPr lang="en-US" dirty="0"/>
              <a:t>Challenges</a:t>
            </a:r>
            <a:endParaRPr dirty="0"/>
          </a:p>
        </p:txBody>
      </p:sp>
      <p:sp>
        <p:nvSpPr>
          <p:cNvPr id="238" name="More machines, more problem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More machines, more problems</a:t>
            </a:r>
          </a:p>
        </p:txBody>
      </p:sp>
      <p:sp>
        <p:nvSpPr>
          <p:cNvPr id="239" name="Say there’s a 1% chance of having some hardware failure occur to a machine (power supply burns out, hard disk crashes, etc)…"/>
          <p:cNvSpPr txBox="1">
            <a:spLocks noGrp="1"/>
          </p:cNvSpPr>
          <p:nvPr>
            <p:ph type="body" idx="1"/>
          </p:nvPr>
        </p:nvSpPr>
        <p:spPr>
          <a:prstGeom prst="rect">
            <a:avLst/>
          </a:prstGeom>
        </p:spPr>
        <p:txBody>
          <a:bodyPr/>
          <a:lstStyle/>
          <a:p>
            <a:r>
              <a:rPr dirty="0"/>
              <a:t>Say there’s a 1% chance of having some hardware failure occur to a machine (power supply burns out, hard disk crashes, </a:t>
            </a:r>
            <a:r>
              <a:rPr dirty="0" err="1"/>
              <a:t>etc</a:t>
            </a:r>
            <a:r>
              <a:rPr dirty="0"/>
              <a:t>)</a:t>
            </a:r>
          </a:p>
          <a:p>
            <a:r>
              <a:rPr dirty="0"/>
              <a:t>Now I have 10 machines</a:t>
            </a:r>
          </a:p>
          <a:p>
            <a:pPr lvl="1"/>
            <a:r>
              <a:rPr dirty="0"/>
              <a:t>Probability(at least one fails) = 1 - Probability(no machine fails) = 1-(1-.01)</a:t>
            </a:r>
            <a:r>
              <a:rPr baseline="31999" dirty="0"/>
              <a:t>10</a:t>
            </a:r>
            <a:r>
              <a:rPr dirty="0"/>
              <a:t> = 10%</a:t>
            </a:r>
          </a:p>
          <a:p>
            <a:r>
              <a:rPr dirty="0"/>
              <a:t>100 machines -&gt; 63%</a:t>
            </a:r>
          </a:p>
          <a:p>
            <a:r>
              <a:rPr dirty="0"/>
              <a:t>200 machines -&gt; 87%</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Distributed Systems Challenges"/>
          <p:cNvSpPr txBox="1">
            <a:spLocks noGrp="1"/>
          </p:cNvSpPr>
          <p:nvPr>
            <p:ph type="title"/>
          </p:nvPr>
        </p:nvSpPr>
        <p:spPr>
          <a:prstGeom prst="rect">
            <a:avLst/>
          </a:prstGeom>
        </p:spPr>
        <p:txBody>
          <a:bodyPr/>
          <a:lstStyle/>
          <a:p>
            <a:r>
              <a:rPr dirty="0"/>
              <a:t>Challenges</a:t>
            </a:r>
          </a:p>
        </p:txBody>
      </p:sp>
      <p:sp>
        <p:nvSpPr>
          <p:cNvPr id="244" name="Number of nodes + distance between them"/>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Number of nodes + distance between them</a:t>
            </a:r>
          </a:p>
        </p:txBody>
      </p:sp>
      <p:grpSp>
        <p:nvGrpSpPr>
          <p:cNvPr id="255" name="Group"/>
          <p:cNvGrpSpPr/>
          <p:nvPr/>
        </p:nvGrpSpPr>
        <p:grpSpPr>
          <a:xfrm>
            <a:off x="5160583" y="5359173"/>
            <a:ext cx="14062834" cy="8334676"/>
            <a:chOff x="0" y="0"/>
            <a:chExt cx="14062833" cy="8334674"/>
          </a:xfrm>
        </p:grpSpPr>
        <p:pic>
          <p:nvPicPr>
            <p:cNvPr id="245" name="Image" descr="Image"/>
            <p:cNvPicPr>
              <a:picLocks noChangeAspect="1"/>
            </p:cNvPicPr>
            <p:nvPr/>
          </p:nvPicPr>
          <p:blipFill>
            <a:blip r:embed="rId3"/>
            <a:stretch>
              <a:fillRect/>
            </a:stretch>
          </p:blipFill>
          <p:spPr>
            <a:xfrm>
              <a:off x="2629768" y="1825186"/>
              <a:ext cx="8946608" cy="4590406"/>
            </a:xfrm>
            <a:prstGeom prst="rect">
              <a:avLst/>
            </a:prstGeom>
            <a:ln w="12700" cap="flat">
              <a:noFill/>
              <a:miter lim="400000"/>
            </a:ln>
            <a:effectLst/>
          </p:spPr>
        </p:pic>
        <p:pic>
          <p:nvPicPr>
            <p:cNvPr id="246" name="Image" descr="Image"/>
            <p:cNvPicPr>
              <a:picLocks noChangeAspect="1"/>
            </p:cNvPicPr>
            <p:nvPr/>
          </p:nvPicPr>
          <p:blipFill>
            <a:blip r:embed="rId4"/>
            <a:stretch>
              <a:fillRect/>
            </a:stretch>
          </p:blipFill>
          <p:spPr>
            <a:xfrm>
              <a:off x="0" y="926807"/>
              <a:ext cx="3033261" cy="3033261"/>
            </a:xfrm>
            <a:prstGeom prst="rect">
              <a:avLst/>
            </a:prstGeom>
            <a:ln w="12700" cap="flat">
              <a:noFill/>
              <a:miter lim="400000"/>
            </a:ln>
            <a:effectLst/>
          </p:spPr>
        </p:pic>
        <p:pic>
          <p:nvPicPr>
            <p:cNvPr id="247" name="Image" descr="Image"/>
            <p:cNvPicPr>
              <a:picLocks noChangeAspect="1"/>
            </p:cNvPicPr>
            <p:nvPr/>
          </p:nvPicPr>
          <p:blipFill>
            <a:blip r:embed="rId4"/>
            <a:stretch>
              <a:fillRect/>
            </a:stretch>
          </p:blipFill>
          <p:spPr>
            <a:xfrm>
              <a:off x="10488152" y="13413"/>
              <a:ext cx="3033261" cy="3033261"/>
            </a:xfrm>
            <a:prstGeom prst="rect">
              <a:avLst/>
            </a:prstGeom>
            <a:ln w="12700" cap="flat">
              <a:noFill/>
              <a:miter lim="400000"/>
            </a:ln>
            <a:effectLst/>
          </p:spPr>
        </p:pic>
        <p:pic>
          <p:nvPicPr>
            <p:cNvPr id="248" name="Image" descr="Image"/>
            <p:cNvPicPr>
              <a:picLocks noChangeAspect="1"/>
            </p:cNvPicPr>
            <p:nvPr/>
          </p:nvPicPr>
          <p:blipFill>
            <a:blip r:embed="rId4"/>
            <a:stretch>
              <a:fillRect/>
            </a:stretch>
          </p:blipFill>
          <p:spPr>
            <a:xfrm>
              <a:off x="10653586" y="5013142"/>
              <a:ext cx="3033262" cy="3033261"/>
            </a:xfrm>
            <a:prstGeom prst="rect">
              <a:avLst/>
            </a:prstGeom>
            <a:ln w="12700" cap="flat">
              <a:noFill/>
              <a:miter lim="400000"/>
            </a:ln>
            <a:effectLst/>
          </p:spPr>
        </p:pic>
        <p:pic>
          <p:nvPicPr>
            <p:cNvPr id="249" name="Image" descr="Image"/>
            <p:cNvPicPr>
              <a:picLocks noChangeAspect="1"/>
            </p:cNvPicPr>
            <p:nvPr/>
          </p:nvPicPr>
          <p:blipFill>
            <a:blip r:embed="rId4"/>
            <a:stretch>
              <a:fillRect/>
            </a:stretch>
          </p:blipFill>
          <p:spPr>
            <a:xfrm>
              <a:off x="7102391" y="0"/>
              <a:ext cx="3033261" cy="3033261"/>
            </a:xfrm>
            <a:prstGeom prst="rect">
              <a:avLst/>
            </a:prstGeom>
            <a:ln w="12700" cap="flat">
              <a:noFill/>
              <a:miter lim="400000"/>
            </a:ln>
            <a:effectLst/>
          </p:spPr>
        </p:pic>
        <p:pic>
          <p:nvPicPr>
            <p:cNvPr id="250" name="Image" descr="Image"/>
            <p:cNvPicPr>
              <a:picLocks noChangeAspect="1"/>
            </p:cNvPicPr>
            <p:nvPr/>
          </p:nvPicPr>
          <p:blipFill>
            <a:blip r:embed="rId4"/>
            <a:stretch>
              <a:fillRect/>
            </a:stretch>
          </p:blipFill>
          <p:spPr>
            <a:xfrm>
              <a:off x="3551195" y="13413"/>
              <a:ext cx="3033262" cy="3033261"/>
            </a:xfrm>
            <a:prstGeom prst="rect">
              <a:avLst/>
            </a:prstGeom>
            <a:ln w="12700" cap="flat">
              <a:noFill/>
              <a:miter lim="400000"/>
            </a:ln>
            <a:effectLst/>
          </p:spPr>
        </p:pic>
        <p:pic>
          <p:nvPicPr>
            <p:cNvPr id="251" name="Image" descr="Image"/>
            <p:cNvPicPr>
              <a:picLocks noChangeAspect="1"/>
            </p:cNvPicPr>
            <p:nvPr/>
          </p:nvPicPr>
          <p:blipFill>
            <a:blip r:embed="rId4"/>
            <a:stretch>
              <a:fillRect/>
            </a:stretch>
          </p:blipFill>
          <p:spPr>
            <a:xfrm>
              <a:off x="7102391" y="4654268"/>
              <a:ext cx="3033261" cy="3033261"/>
            </a:xfrm>
            <a:prstGeom prst="rect">
              <a:avLst/>
            </a:prstGeom>
            <a:ln w="12700" cap="flat">
              <a:noFill/>
              <a:miter lim="400000"/>
            </a:ln>
            <a:effectLst/>
          </p:spPr>
        </p:pic>
        <p:pic>
          <p:nvPicPr>
            <p:cNvPr id="252" name="Image" descr="Image"/>
            <p:cNvPicPr>
              <a:picLocks noChangeAspect="1"/>
            </p:cNvPicPr>
            <p:nvPr/>
          </p:nvPicPr>
          <p:blipFill>
            <a:blip r:embed="rId4"/>
            <a:stretch>
              <a:fillRect/>
            </a:stretch>
          </p:blipFill>
          <p:spPr>
            <a:xfrm>
              <a:off x="3551195" y="5301414"/>
              <a:ext cx="3033262" cy="3033261"/>
            </a:xfrm>
            <a:prstGeom prst="rect">
              <a:avLst/>
            </a:prstGeom>
            <a:ln w="12700" cap="flat">
              <a:noFill/>
              <a:miter lim="400000"/>
            </a:ln>
            <a:effectLst/>
          </p:spPr>
        </p:pic>
        <p:pic>
          <p:nvPicPr>
            <p:cNvPr id="253" name="Image" descr="Image"/>
            <p:cNvPicPr>
              <a:picLocks noChangeAspect="1"/>
            </p:cNvPicPr>
            <p:nvPr/>
          </p:nvPicPr>
          <p:blipFill>
            <a:blip r:embed="rId4"/>
            <a:stretch>
              <a:fillRect/>
            </a:stretch>
          </p:blipFill>
          <p:spPr>
            <a:xfrm>
              <a:off x="176713" y="3541795"/>
              <a:ext cx="3033262" cy="3033262"/>
            </a:xfrm>
            <a:prstGeom prst="rect">
              <a:avLst/>
            </a:prstGeom>
            <a:ln w="12700" cap="flat">
              <a:noFill/>
              <a:miter lim="400000"/>
            </a:ln>
            <a:effectLst/>
          </p:spPr>
        </p:pic>
        <p:pic>
          <p:nvPicPr>
            <p:cNvPr id="254" name="Image" descr="Image"/>
            <p:cNvPicPr>
              <a:picLocks noChangeAspect="1"/>
            </p:cNvPicPr>
            <p:nvPr/>
          </p:nvPicPr>
          <p:blipFill>
            <a:blip r:embed="rId4"/>
            <a:stretch>
              <a:fillRect/>
            </a:stretch>
          </p:blipFill>
          <p:spPr>
            <a:xfrm>
              <a:off x="11029573" y="2190123"/>
              <a:ext cx="3033261" cy="3033261"/>
            </a:xfrm>
            <a:prstGeom prst="rect">
              <a:avLst/>
            </a:prstGeom>
            <a:ln w="12700" cap="flat">
              <a:noFill/>
              <a:miter lim="400000"/>
            </a:ln>
            <a:effectLst/>
          </p:spPr>
        </p:pic>
      </p:grpSp>
      <p:pic>
        <p:nvPicPr>
          <p:cNvPr id="256" name="Image" descr="Image"/>
          <p:cNvPicPr>
            <a:picLocks noChangeAspect="1"/>
          </p:cNvPicPr>
          <p:nvPr/>
        </p:nvPicPr>
        <p:blipFill>
          <a:blip r:embed="rId5"/>
          <a:srcRect l="3834" t="1804" r="1950" b="2053"/>
          <a:stretch>
            <a:fillRect/>
          </a:stretch>
        </p:blipFill>
        <p:spPr>
          <a:xfrm>
            <a:off x="16438424" y="5778292"/>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
        <p:nvSpPr>
          <p:cNvPr id="257" name="Line"/>
          <p:cNvSpPr/>
          <p:nvPr/>
        </p:nvSpPr>
        <p:spPr>
          <a:xfrm flipV="1">
            <a:off x="10662050" y="7985954"/>
            <a:ext cx="3081114" cy="308111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8" name="Line"/>
          <p:cNvSpPr/>
          <p:nvPr/>
        </p:nvSpPr>
        <p:spPr>
          <a:xfrm flipH="1" flipV="1">
            <a:off x="10042788" y="8198838"/>
            <a:ext cx="3775585" cy="2205042"/>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9" name="Line"/>
          <p:cNvSpPr/>
          <p:nvPr/>
        </p:nvSpPr>
        <p:spPr>
          <a:xfrm>
            <a:off x="8125755" y="8265641"/>
            <a:ext cx="8153705" cy="110386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0" name="Line"/>
          <p:cNvSpPr/>
          <p:nvPr/>
        </p:nvSpPr>
        <p:spPr>
          <a:xfrm>
            <a:off x="8003012" y="9876314"/>
            <a:ext cx="8399189" cy="136934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1" name="Line"/>
          <p:cNvSpPr/>
          <p:nvPr/>
        </p:nvSpPr>
        <p:spPr>
          <a:xfrm flipV="1">
            <a:off x="10840645" y="8243437"/>
            <a:ext cx="5516715" cy="3002225"/>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Line"/>
          <p:cNvSpPr/>
          <p:nvPr/>
        </p:nvSpPr>
        <p:spPr>
          <a:xfrm flipH="1" flipV="1">
            <a:off x="10019919" y="8243437"/>
            <a:ext cx="820727" cy="3002225"/>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3" name="Line"/>
          <p:cNvSpPr/>
          <p:nvPr/>
        </p:nvSpPr>
        <p:spPr>
          <a:xfrm flipH="1" flipV="1">
            <a:off x="8233752" y="9876314"/>
            <a:ext cx="2606893" cy="136934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Line"/>
          <p:cNvSpPr/>
          <p:nvPr/>
        </p:nvSpPr>
        <p:spPr>
          <a:xfrm flipV="1">
            <a:off x="7637237" y="8755288"/>
            <a:ext cx="1" cy="109214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5" name="Line"/>
          <p:cNvSpPr/>
          <p:nvPr/>
        </p:nvSpPr>
        <p:spPr>
          <a:xfrm flipV="1">
            <a:off x="14682882" y="7807361"/>
            <a:ext cx="1674478" cy="2459108"/>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6" name="Line"/>
          <p:cNvSpPr/>
          <p:nvPr/>
        </p:nvSpPr>
        <p:spPr>
          <a:xfrm flipV="1">
            <a:off x="17666587" y="10102038"/>
            <a:ext cx="1" cy="917899"/>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7" name="Line"/>
          <p:cNvSpPr/>
          <p:nvPr/>
        </p:nvSpPr>
        <p:spPr>
          <a:xfrm flipH="1" flipV="1">
            <a:off x="7906380" y="8243466"/>
            <a:ext cx="8592455" cy="3002166"/>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8" name="Line"/>
          <p:cNvSpPr/>
          <p:nvPr/>
        </p:nvSpPr>
        <p:spPr>
          <a:xfrm flipH="1">
            <a:off x="8385820" y="9568202"/>
            <a:ext cx="7633574" cy="1056751"/>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9" name="Line"/>
          <p:cNvSpPr/>
          <p:nvPr/>
        </p:nvSpPr>
        <p:spPr>
          <a:xfrm flipH="1" flipV="1">
            <a:off x="10377107" y="8111070"/>
            <a:ext cx="5799666" cy="882495"/>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400"/>
                                  </p:stCondLst>
                                  <p:iterate>
                                    <p:tmAbs val="0"/>
                                  </p:iterate>
                                  <p:childTnLst>
                                    <p:set>
                                      <p:cBhvr>
                                        <p:cTn id="13" fill="hold"/>
                                        <p:tgtEl>
                                          <p:spTgt spid="265"/>
                                        </p:tgtEl>
                                        <p:attrNameLst>
                                          <p:attrName>style.visibility</p:attrName>
                                        </p:attrNameLst>
                                      </p:cBhvr>
                                      <p:to>
                                        <p:strVal val="visible"/>
                                      </p:to>
                                    </p:set>
                                  </p:childTnLst>
                                </p:cTn>
                              </p:par>
                            </p:childTnLst>
                          </p:cTn>
                        </p:par>
                        <p:par>
                          <p:cTn id="14" fill="hold">
                            <p:stCondLst>
                              <p:cond delay="400"/>
                            </p:stCondLst>
                            <p:childTnLst>
                              <p:par>
                                <p:cTn id="15" presetID="1" presetClass="entr" presetSubtype="0" fill="hold" grpId="0" nodeType="afterEffect">
                                  <p:stCondLst>
                                    <p:cond delay="600"/>
                                  </p:stCondLst>
                                  <p:iterate>
                                    <p:tmAbs val="0"/>
                                  </p:iterate>
                                  <p:childTnLst>
                                    <p:set>
                                      <p:cBhvr>
                                        <p:cTn id="16" fill="hold"/>
                                        <p:tgtEl>
                                          <p:spTgt spid="258"/>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100"/>
                                  </p:stCondLst>
                                  <p:iterate>
                                    <p:tmAbs val="0"/>
                                  </p:iterate>
                                  <p:childTnLst>
                                    <p:set>
                                      <p:cBhvr>
                                        <p:cTn id="19" fill="hold"/>
                                        <p:tgtEl>
                                          <p:spTgt spid="257"/>
                                        </p:tgtEl>
                                        <p:attrNameLst>
                                          <p:attrName>style.visibility</p:attrName>
                                        </p:attrNameLst>
                                      </p:cBhvr>
                                      <p:to>
                                        <p:strVal val="visible"/>
                                      </p:to>
                                    </p:set>
                                  </p:childTnLst>
                                </p:cTn>
                              </p:par>
                            </p:childTnLst>
                          </p:cTn>
                        </p:par>
                        <p:par>
                          <p:cTn id="20" fill="hold">
                            <p:stCondLst>
                              <p:cond delay="1100"/>
                            </p:stCondLst>
                            <p:childTnLst>
                              <p:par>
                                <p:cTn id="21" presetID="1" presetClass="entr" presetSubtype="0" fill="hold" grpId="0" nodeType="afterEffect">
                                  <p:stCondLst>
                                    <p:cond delay="100"/>
                                  </p:stCondLst>
                                  <p:iterate>
                                    <p:tmAbs val="0"/>
                                  </p:iterate>
                                  <p:childTnLst>
                                    <p:set>
                                      <p:cBhvr>
                                        <p:cTn id="22" fill="hold"/>
                                        <p:tgtEl>
                                          <p:spTgt spid="264"/>
                                        </p:tgtEl>
                                        <p:attrNameLst>
                                          <p:attrName>style.visibility</p:attrName>
                                        </p:attrNameLst>
                                      </p:cBhvr>
                                      <p:to>
                                        <p:strVal val="visible"/>
                                      </p:to>
                                    </p:set>
                                  </p:childTnLst>
                                </p:cTn>
                              </p:par>
                            </p:childTnLst>
                          </p:cTn>
                        </p:par>
                        <p:par>
                          <p:cTn id="23" fill="hold">
                            <p:stCondLst>
                              <p:cond delay="1200"/>
                            </p:stCondLst>
                            <p:childTnLst>
                              <p:par>
                                <p:cTn id="24" presetID="1" presetClass="entr" presetSubtype="0" fill="hold" grpId="0" nodeType="afterEffect">
                                  <p:stCondLst>
                                    <p:cond delay="100"/>
                                  </p:stCondLst>
                                  <p:iterate>
                                    <p:tmAbs val="0"/>
                                  </p:iterate>
                                  <p:childTnLst>
                                    <p:set>
                                      <p:cBhvr>
                                        <p:cTn id="25" fill="hold"/>
                                        <p:tgtEl>
                                          <p:spTgt spid="262"/>
                                        </p:tgtEl>
                                        <p:attrNameLst>
                                          <p:attrName>style.visibility</p:attrName>
                                        </p:attrNameLst>
                                      </p:cBhvr>
                                      <p:to>
                                        <p:strVal val="visible"/>
                                      </p:to>
                                    </p:set>
                                  </p:childTnLst>
                                </p:cTn>
                              </p:par>
                            </p:childTnLst>
                          </p:cTn>
                        </p:par>
                        <p:par>
                          <p:cTn id="26" fill="hold">
                            <p:stCondLst>
                              <p:cond delay="1300"/>
                            </p:stCondLst>
                            <p:childTnLst>
                              <p:par>
                                <p:cTn id="27" presetID="1" presetClass="entr" presetSubtype="0" fill="hold" grpId="0" nodeType="afterEffect">
                                  <p:stCondLst>
                                    <p:cond delay="100"/>
                                  </p:stCondLst>
                                  <p:iterate>
                                    <p:tmAbs val="0"/>
                                  </p:iterate>
                                  <p:childTnLst>
                                    <p:set>
                                      <p:cBhvr>
                                        <p:cTn id="28" fill="hold"/>
                                        <p:tgtEl>
                                          <p:spTgt spid="261"/>
                                        </p:tgtEl>
                                        <p:attrNameLst>
                                          <p:attrName>style.visibility</p:attrName>
                                        </p:attrNameLst>
                                      </p:cBhvr>
                                      <p:to>
                                        <p:strVal val="visible"/>
                                      </p:to>
                                    </p:set>
                                  </p:childTnLst>
                                </p:cTn>
                              </p:par>
                            </p:childTnLst>
                          </p:cTn>
                        </p:par>
                        <p:par>
                          <p:cTn id="29" fill="hold">
                            <p:stCondLst>
                              <p:cond delay="1400"/>
                            </p:stCondLst>
                            <p:childTnLst>
                              <p:par>
                                <p:cTn id="30" presetID="1" presetClass="entr" presetSubtype="0" fill="hold" grpId="0" nodeType="afterEffect">
                                  <p:stCondLst>
                                    <p:cond delay="0"/>
                                  </p:stCondLst>
                                  <p:iterate>
                                    <p:tmAbs val="0"/>
                                  </p:iterate>
                                  <p:childTnLst>
                                    <p:set>
                                      <p:cBhvr>
                                        <p:cTn id="31" fill="hold"/>
                                        <p:tgtEl>
                                          <p:spTgt spid="260"/>
                                        </p:tgtEl>
                                        <p:attrNameLst>
                                          <p:attrName>style.visibility</p:attrName>
                                        </p:attrNameLst>
                                      </p:cBhvr>
                                      <p:to>
                                        <p:strVal val="visible"/>
                                      </p:to>
                                    </p:set>
                                  </p:childTnLst>
                                </p:cTn>
                              </p:par>
                            </p:childTnLst>
                          </p:cTn>
                        </p:par>
                        <p:par>
                          <p:cTn id="32" fill="hold">
                            <p:stCondLst>
                              <p:cond delay="1400"/>
                            </p:stCondLst>
                            <p:childTnLst>
                              <p:par>
                                <p:cTn id="33" presetID="1" presetClass="entr" presetSubtype="0" fill="hold" grpId="0" nodeType="afterEffect">
                                  <p:stCondLst>
                                    <p:cond delay="0"/>
                                  </p:stCondLst>
                                  <p:iterate>
                                    <p:tmAbs val="0"/>
                                  </p:iterate>
                                  <p:childTnLst>
                                    <p:set>
                                      <p:cBhvr>
                                        <p:cTn id="34" fill="hold"/>
                                        <p:tgtEl>
                                          <p:spTgt spid="266"/>
                                        </p:tgtEl>
                                        <p:attrNameLst>
                                          <p:attrName>style.visibility</p:attrName>
                                        </p:attrNameLst>
                                      </p:cBhvr>
                                      <p:to>
                                        <p:strVal val="visible"/>
                                      </p:to>
                                    </p:set>
                                  </p:childTnLst>
                                </p:cTn>
                              </p:par>
                            </p:childTnLst>
                          </p:cTn>
                        </p:par>
                        <p:par>
                          <p:cTn id="35" fill="hold">
                            <p:stCondLst>
                              <p:cond delay="1400"/>
                            </p:stCondLst>
                            <p:childTnLst>
                              <p:par>
                                <p:cTn id="36" presetID="1" presetClass="entr" presetSubtype="0" fill="hold" grpId="0" nodeType="afterEffect">
                                  <p:stCondLst>
                                    <p:cond delay="0"/>
                                  </p:stCondLst>
                                  <p:iterate>
                                    <p:tmAbs val="0"/>
                                  </p:iterate>
                                  <p:childTnLst>
                                    <p:set>
                                      <p:cBhvr>
                                        <p:cTn id="37" fill="hold"/>
                                        <p:tgtEl>
                                          <p:spTgt spid="263"/>
                                        </p:tgtEl>
                                        <p:attrNameLst>
                                          <p:attrName>style.visibility</p:attrName>
                                        </p:attrNameLst>
                                      </p:cBhvr>
                                      <p:to>
                                        <p:strVal val="visible"/>
                                      </p:to>
                                    </p:set>
                                  </p:childTnLst>
                                </p:cTn>
                              </p:par>
                            </p:childTnLst>
                          </p:cTn>
                        </p:par>
                        <p:par>
                          <p:cTn id="38" fill="hold">
                            <p:stCondLst>
                              <p:cond delay="1400"/>
                            </p:stCondLst>
                            <p:childTnLst>
                              <p:par>
                                <p:cTn id="39" presetID="1" presetClass="entr" presetSubtype="0" fill="hold" grpId="0" nodeType="afterEffect">
                                  <p:stCondLst>
                                    <p:cond delay="100"/>
                                  </p:stCondLst>
                                  <p:iterate>
                                    <p:tmAbs val="0"/>
                                  </p:iterate>
                                  <p:childTnLst>
                                    <p:set>
                                      <p:cBhvr>
                                        <p:cTn id="40" fill="hold"/>
                                        <p:tgtEl>
                                          <p:spTgt spid="267"/>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grpId="0" nodeType="afterEffect">
                                  <p:stCondLst>
                                    <p:cond delay="100"/>
                                  </p:stCondLst>
                                  <p:iterate>
                                    <p:tmAbs val="0"/>
                                  </p:iterate>
                                  <p:childTnLst>
                                    <p:set>
                                      <p:cBhvr>
                                        <p:cTn id="43" fill="hold"/>
                                        <p:tgtEl>
                                          <p:spTgt spid="268"/>
                                        </p:tgtEl>
                                        <p:attrNameLst>
                                          <p:attrName>style.visibility</p:attrName>
                                        </p:attrNameLst>
                                      </p:cBhvr>
                                      <p:to>
                                        <p:strVal val="visible"/>
                                      </p:to>
                                    </p:set>
                                  </p:childTnLst>
                                </p:cTn>
                              </p:par>
                            </p:childTnLst>
                          </p:cTn>
                        </p:par>
                        <p:par>
                          <p:cTn id="44" fill="hold">
                            <p:stCondLst>
                              <p:cond delay="1600"/>
                            </p:stCondLst>
                            <p:childTnLst>
                              <p:par>
                                <p:cTn id="45" presetID="1" presetClass="entr" presetSubtype="0" fill="hold" grpId="0" nodeType="afterEffect">
                                  <p:stCondLst>
                                    <p:cond delay="100"/>
                                  </p:stCondLst>
                                  <p:iterate>
                                    <p:tmAbs val="0"/>
                                  </p:iterate>
                                  <p:childTnLst>
                                    <p:set>
                                      <p:cBhvr>
                                        <p:cTn id="46" fill="hold"/>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advAuto="0"/>
      <p:bldP spid="257" grpId="0" animBg="1" advAuto="0"/>
      <p:bldP spid="258" grpId="0" animBg="1" advAuto="0"/>
      <p:bldP spid="259" grpId="0" animBg="1" advAuto="0"/>
      <p:bldP spid="260" grpId="0" animBg="1" advAuto="0"/>
      <p:bldP spid="261" grpId="0" animBg="1" advAuto="0"/>
      <p:bldP spid="262" grpId="0" animBg="1" advAuto="0"/>
      <p:bldP spid="263" grpId="0" animBg="1" advAuto="0"/>
      <p:bldP spid="264" grpId="0" animBg="1" advAuto="0"/>
      <p:bldP spid="265" grpId="0" animBg="1" advAuto="0"/>
      <p:bldP spid="266" grpId="0" animBg="1" advAuto="0"/>
      <p:bldP spid="267" grpId="0" animBg="1" advAuto="0"/>
      <p:bldP spid="268" grpId="0" animBg="1" advAuto="0"/>
      <p:bldP spid="269"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Rectangle"/>
          <p:cNvSpPr/>
          <p:nvPr/>
        </p:nvSpPr>
        <p:spPr>
          <a:xfrm>
            <a:off x="4182040" y="9057076"/>
            <a:ext cx="5655989" cy="3139844"/>
          </a:xfrm>
          <a:prstGeom prst="rect">
            <a:avLst/>
          </a:prstGeom>
          <a:blipFill>
            <a:blip r:embed="rId3"/>
          </a:blipFill>
          <a:ln w="12700">
            <a:miter lim="400000"/>
          </a:ln>
          <a:effectLst>
            <a:outerShdw blurRad="50800" dist="25400" dir="5400000" rotWithShape="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4" name="Rectangle"/>
          <p:cNvSpPr/>
          <p:nvPr/>
        </p:nvSpPr>
        <p:spPr>
          <a:xfrm>
            <a:off x="15190099" y="4107065"/>
            <a:ext cx="5655989" cy="3139844"/>
          </a:xfrm>
          <a:prstGeom prst="rect">
            <a:avLst/>
          </a:prstGeom>
          <a:blipFill>
            <a:blip r:embed="rId3"/>
          </a:blipFill>
          <a:ln w="12700">
            <a:miter lim="400000"/>
          </a:ln>
          <a:effectLst>
            <a:outerShdw blurRad="50800" dist="25400" dir="5400000" rotWithShape="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Rectangle"/>
          <p:cNvSpPr/>
          <p:nvPr/>
        </p:nvSpPr>
        <p:spPr>
          <a:xfrm>
            <a:off x="15190099" y="9334255"/>
            <a:ext cx="5655989" cy="3139844"/>
          </a:xfrm>
          <a:prstGeom prst="rect">
            <a:avLst/>
          </a:prstGeom>
          <a:blipFill>
            <a:blip r:embed="rId3"/>
          </a:blipFill>
          <a:ln w="12700">
            <a:miter lim="400000"/>
          </a:ln>
          <a:effectLst>
            <a:outerShdw blurRad="50800" dist="25400" dir="5400000" rotWithShape="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6" name="Rectangle"/>
          <p:cNvSpPr/>
          <p:nvPr/>
        </p:nvSpPr>
        <p:spPr>
          <a:xfrm>
            <a:off x="4182040" y="3969908"/>
            <a:ext cx="5655989" cy="3139843"/>
          </a:xfrm>
          <a:prstGeom prst="rect">
            <a:avLst/>
          </a:prstGeom>
          <a:blipFill>
            <a:blip r:embed="rId3"/>
          </a:blipFill>
          <a:ln w="12700">
            <a:miter lim="400000"/>
          </a:ln>
          <a:effectLst>
            <a:outerShdw blurRad="50800" dist="25400" dir="5400000" rotWithShape="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7" name="Distributed Systems Challenges"/>
          <p:cNvSpPr txBox="1">
            <a:spLocks noGrp="1"/>
          </p:cNvSpPr>
          <p:nvPr>
            <p:ph type="title"/>
          </p:nvPr>
        </p:nvSpPr>
        <p:spPr>
          <a:prstGeom prst="rect">
            <a:avLst/>
          </a:prstGeom>
        </p:spPr>
        <p:txBody>
          <a:bodyPr/>
          <a:lstStyle/>
          <a:p>
            <a:r>
              <a:rPr dirty="0"/>
              <a:t>Challenges</a:t>
            </a:r>
          </a:p>
        </p:txBody>
      </p:sp>
      <p:sp>
        <p:nvSpPr>
          <p:cNvPr id="278" name="Number of nodes + distance between them"/>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Number of nodes + distance between them</a:t>
            </a:r>
          </a:p>
        </p:txBody>
      </p:sp>
      <p:grpSp>
        <p:nvGrpSpPr>
          <p:cNvPr id="289" name="Group"/>
          <p:cNvGrpSpPr/>
          <p:nvPr/>
        </p:nvGrpSpPr>
        <p:grpSpPr>
          <a:xfrm>
            <a:off x="4254236" y="3969908"/>
            <a:ext cx="5288093" cy="3134115"/>
            <a:chOff x="0" y="0"/>
            <a:chExt cx="5288091" cy="3134114"/>
          </a:xfrm>
        </p:grpSpPr>
        <p:pic>
          <p:nvPicPr>
            <p:cNvPr id="279" name="Image" descr="Image"/>
            <p:cNvPicPr>
              <a:picLocks noChangeAspect="1"/>
            </p:cNvPicPr>
            <p:nvPr/>
          </p:nvPicPr>
          <p:blipFill>
            <a:blip r:embed="rId4"/>
            <a:stretch>
              <a:fillRect/>
            </a:stretch>
          </p:blipFill>
          <p:spPr>
            <a:xfrm>
              <a:off x="988880" y="686330"/>
              <a:ext cx="3364221" cy="1726146"/>
            </a:xfrm>
            <a:prstGeom prst="rect">
              <a:avLst/>
            </a:prstGeom>
            <a:ln w="12700" cap="flat">
              <a:noFill/>
              <a:miter lim="400000"/>
            </a:ln>
            <a:effectLst/>
          </p:spPr>
        </p:pic>
        <p:pic>
          <p:nvPicPr>
            <p:cNvPr id="280" name="Image" descr="Image"/>
            <p:cNvPicPr>
              <a:picLocks noChangeAspect="1"/>
            </p:cNvPicPr>
            <p:nvPr/>
          </p:nvPicPr>
          <p:blipFill>
            <a:blip r:embed="rId5"/>
            <a:stretch>
              <a:fillRect/>
            </a:stretch>
          </p:blipFill>
          <p:spPr>
            <a:xfrm>
              <a:off x="0" y="348510"/>
              <a:ext cx="1140607" cy="1140607"/>
            </a:xfrm>
            <a:prstGeom prst="rect">
              <a:avLst/>
            </a:prstGeom>
            <a:ln w="12700" cap="flat">
              <a:noFill/>
              <a:miter lim="400000"/>
            </a:ln>
            <a:effectLst/>
          </p:spPr>
        </p:pic>
        <p:pic>
          <p:nvPicPr>
            <p:cNvPr id="281" name="Image" descr="Image"/>
            <p:cNvPicPr>
              <a:picLocks noChangeAspect="1"/>
            </p:cNvPicPr>
            <p:nvPr/>
          </p:nvPicPr>
          <p:blipFill>
            <a:blip r:embed="rId5"/>
            <a:stretch>
              <a:fillRect/>
            </a:stretch>
          </p:blipFill>
          <p:spPr>
            <a:xfrm>
              <a:off x="3943892" y="5043"/>
              <a:ext cx="1140607" cy="1140608"/>
            </a:xfrm>
            <a:prstGeom prst="rect">
              <a:avLst/>
            </a:prstGeom>
            <a:ln w="12700" cap="flat">
              <a:noFill/>
              <a:miter lim="400000"/>
            </a:ln>
            <a:effectLst/>
          </p:spPr>
        </p:pic>
        <p:pic>
          <p:nvPicPr>
            <p:cNvPr id="282" name="Image" descr="Image"/>
            <p:cNvPicPr>
              <a:picLocks noChangeAspect="1"/>
            </p:cNvPicPr>
            <p:nvPr/>
          </p:nvPicPr>
          <p:blipFill>
            <a:blip r:embed="rId5"/>
            <a:stretch>
              <a:fillRect/>
            </a:stretch>
          </p:blipFill>
          <p:spPr>
            <a:xfrm>
              <a:off x="4006101" y="1885107"/>
              <a:ext cx="1140607" cy="1140608"/>
            </a:xfrm>
            <a:prstGeom prst="rect">
              <a:avLst/>
            </a:prstGeom>
            <a:ln w="12700" cap="flat">
              <a:noFill/>
              <a:miter lim="400000"/>
            </a:ln>
            <a:effectLst/>
          </p:spPr>
        </p:pic>
        <p:pic>
          <p:nvPicPr>
            <p:cNvPr id="283" name="Image" descr="Image"/>
            <p:cNvPicPr>
              <a:picLocks noChangeAspect="1"/>
            </p:cNvPicPr>
            <p:nvPr/>
          </p:nvPicPr>
          <p:blipFill>
            <a:blip r:embed="rId5"/>
            <a:stretch>
              <a:fillRect/>
            </a:stretch>
          </p:blipFill>
          <p:spPr>
            <a:xfrm>
              <a:off x="2670734" y="0"/>
              <a:ext cx="1140607" cy="1140607"/>
            </a:xfrm>
            <a:prstGeom prst="rect">
              <a:avLst/>
            </a:prstGeom>
            <a:ln w="12700" cap="flat">
              <a:noFill/>
              <a:miter lim="400000"/>
            </a:ln>
            <a:effectLst/>
          </p:spPr>
        </p:pic>
        <p:pic>
          <p:nvPicPr>
            <p:cNvPr id="284" name="Image" descr="Image"/>
            <p:cNvPicPr>
              <a:picLocks noChangeAspect="1"/>
            </p:cNvPicPr>
            <p:nvPr/>
          </p:nvPicPr>
          <p:blipFill>
            <a:blip r:embed="rId5"/>
            <a:stretch>
              <a:fillRect/>
            </a:stretch>
          </p:blipFill>
          <p:spPr>
            <a:xfrm>
              <a:off x="1335367" y="5043"/>
              <a:ext cx="1140607" cy="1140608"/>
            </a:xfrm>
            <a:prstGeom prst="rect">
              <a:avLst/>
            </a:prstGeom>
            <a:ln w="12700" cap="flat">
              <a:noFill/>
              <a:miter lim="400000"/>
            </a:ln>
            <a:effectLst/>
          </p:spPr>
        </p:pic>
        <p:pic>
          <p:nvPicPr>
            <p:cNvPr id="285" name="Image" descr="Image"/>
            <p:cNvPicPr>
              <a:picLocks noChangeAspect="1"/>
            </p:cNvPicPr>
            <p:nvPr/>
          </p:nvPicPr>
          <p:blipFill>
            <a:blip r:embed="rId5"/>
            <a:stretch>
              <a:fillRect/>
            </a:stretch>
          </p:blipFill>
          <p:spPr>
            <a:xfrm>
              <a:off x="2670734" y="1750159"/>
              <a:ext cx="1140607" cy="1140607"/>
            </a:xfrm>
            <a:prstGeom prst="rect">
              <a:avLst/>
            </a:prstGeom>
            <a:ln w="12700" cap="flat">
              <a:noFill/>
              <a:miter lim="400000"/>
            </a:ln>
            <a:effectLst/>
          </p:spPr>
        </p:pic>
        <p:pic>
          <p:nvPicPr>
            <p:cNvPr id="286" name="Image" descr="Image"/>
            <p:cNvPicPr>
              <a:picLocks noChangeAspect="1"/>
            </p:cNvPicPr>
            <p:nvPr/>
          </p:nvPicPr>
          <p:blipFill>
            <a:blip r:embed="rId5"/>
            <a:stretch>
              <a:fillRect/>
            </a:stretch>
          </p:blipFill>
          <p:spPr>
            <a:xfrm>
              <a:off x="1335367" y="1993507"/>
              <a:ext cx="1140607" cy="1140608"/>
            </a:xfrm>
            <a:prstGeom prst="rect">
              <a:avLst/>
            </a:prstGeom>
            <a:ln w="12700" cap="flat">
              <a:noFill/>
              <a:miter lim="400000"/>
            </a:ln>
            <a:effectLst/>
          </p:spPr>
        </p:pic>
        <p:pic>
          <p:nvPicPr>
            <p:cNvPr id="287" name="Image" descr="Image"/>
            <p:cNvPicPr>
              <a:picLocks noChangeAspect="1"/>
            </p:cNvPicPr>
            <p:nvPr/>
          </p:nvPicPr>
          <p:blipFill>
            <a:blip r:embed="rId5"/>
            <a:stretch>
              <a:fillRect/>
            </a:stretch>
          </p:blipFill>
          <p:spPr>
            <a:xfrm>
              <a:off x="66450" y="1331832"/>
              <a:ext cx="1140607" cy="1140608"/>
            </a:xfrm>
            <a:prstGeom prst="rect">
              <a:avLst/>
            </a:prstGeom>
            <a:ln w="12700" cap="flat">
              <a:noFill/>
              <a:miter lim="400000"/>
            </a:ln>
            <a:effectLst/>
          </p:spPr>
        </p:pic>
        <p:pic>
          <p:nvPicPr>
            <p:cNvPr id="288" name="Image" descr="Image"/>
            <p:cNvPicPr>
              <a:picLocks noChangeAspect="1"/>
            </p:cNvPicPr>
            <p:nvPr/>
          </p:nvPicPr>
          <p:blipFill>
            <a:blip r:embed="rId5"/>
            <a:stretch>
              <a:fillRect/>
            </a:stretch>
          </p:blipFill>
          <p:spPr>
            <a:xfrm>
              <a:off x="4147485" y="823558"/>
              <a:ext cx="1140607" cy="1140608"/>
            </a:xfrm>
            <a:prstGeom prst="rect">
              <a:avLst/>
            </a:prstGeom>
            <a:ln w="12700" cap="flat">
              <a:noFill/>
              <a:miter lim="400000"/>
            </a:ln>
            <a:effectLst/>
          </p:spPr>
        </p:pic>
      </p:grpSp>
      <p:grpSp>
        <p:nvGrpSpPr>
          <p:cNvPr id="300" name="Group"/>
          <p:cNvGrpSpPr/>
          <p:nvPr/>
        </p:nvGrpSpPr>
        <p:grpSpPr>
          <a:xfrm>
            <a:off x="15374047" y="3969908"/>
            <a:ext cx="5288093" cy="3134115"/>
            <a:chOff x="0" y="0"/>
            <a:chExt cx="5288091" cy="3134114"/>
          </a:xfrm>
        </p:grpSpPr>
        <p:pic>
          <p:nvPicPr>
            <p:cNvPr id="290" name="Image" descr="Image"/>
            <p:cNvPicPr>
              <a:picLocks noChangeAspect="1"/>
            </p:cNvPicPr>
            <p:nvPr/>
          </p:nvPicPr>
          <p:blipFill>
            <a:blip r:embed="rId4"/>
            <a:stretch>
              <a:fillRect/>
            </a:stretch>
          </p:blipFill>
          <p:spPr>
            <a:xfrm>
              <a:off x="988880" y="686330"/>
              <a:ext cx="3364221" cy="1726146"/>
            </a:xfrm>
            <a:prstGeom prst="rect">
              <a:avLst/>
            </a:prstGeom>
            <a:ln w="12700" cap="flat">
              <a:noFill/>
              <a:miter lim="400000"/>
            </a:ln>
            <a:effectLst/>
          </p:spPr>
        </p:pic>
        <p:pic>
          <p:nvPicPr>
            <p:cNvPr id="291" name="Image" descr="Image"/>
            <p:cNvPicPr>
              <a:picLocks noChangeAspect="1"/>
            </p:cNvPicPr>
            <p:nvPr/>
          </p:nvPicPr>
          <p:blipFill>
            <a:blip r:embed="rId5"/>
            <a:stretch>
              <a:fillRect/>
            </a:stretch>
          </p:blipFill>
          <p:spPr>
            <a:xfrm>
              <a:off x="0" y="348510"/>
              <a:ext cx="1140607" cy="1140607"/>
            </a:xfrm>
            <a:prstGeom prst="rect">
              <a:avLst/>
            </a:prstGeom>
            <a:ln w="12700" cap="flat">
              <a:noFill/>
              <a:miter lim="400000"/>
            </a:ln>
            <a:effectLst/>
          </p:spPr>
        </p:pic>
        <p:pic>
          <p:nvPicPr>
            <p:cNvPr id="292" name="Image" descr="Image"/>
            <p:cNvPicPr>
              <a:picLocks noChangeAspect="1"/>
            </p:cNvPicPr>
            <p:nvPr/>
          </p:nvPicPr>
          <p:blipFill>
            <a:blip r:embed="rId5"/>
            <a:stretch>
              <a:fillRect/>
            </a:stretch>
          </p:blipFill>
          <p:spPr>
            <a:xfrm>
              <a:off x="3943892" y="5043"/>
              <a:ext cx="1140607" cy="1140608"/>
            </a:xfrm>
            <a:prstGeom prst="rect">
              <a:avLst/>
            </a:prstGeom>
            <a:ln w="12700" cap="flat">
              <a:noFill/>
              <a:miter lim="400000"/>
            </a:ln>
            <a:effectLst/>
          </p:spPr>
        </p:pic>
        <p:pic>
          <p:nvPicPr>
            <p:cNvPr id="293" name="Image" descr="Image"/>
            <p:cNvPicPr>
              <a:picLocks noChangeAspect="1"/>
            </p:cNvPicPr>
            <p:nvPr/>
          </p:nvPicPr>
          <p:blipFill>
            <a:blip r:embed="rId5"/>
            <a:stretch>
              <a:fillRect/>
            </a:stretch>
          </p:blipFill>
          <p:spPr>
            <a:xfrm>
              <a:off x="4006101" y="1885107"/>
              <a:ext cx="1140607" cy="1140608"/>
            </a:xfrm>
            <a:prstGeom prst="rect">
              <a:avLst/>
            </a:prstGeom>
            <a:ln w="12700" cap="flat">
              <a:noFill/>
              <a:miter lim="400000"/>
            </a:ln>
            <a:effectLst/>
          </p:spPr>
        </p:pic>
        <p:pic>
          <p:nvPicPr>
            <p:cNvPr id="294" name="Image" descr="Image"/>
            <p:cNvPicPr>
              <a:picLocks noChangeAspect="1"/>
            </p:cNvPicPr>
            <p:nvPr/>
          </p:nvPicPr>
          <p:blipFill>
            <a:blip r:embed="rId5"/>
            <a:stretch>
              <a:fillRect/>
            </a:stretch>
          </p:blipFill>
          <p:spPr>
            <a:xfrm>
              <a:off x="2670734" y="0"/>
              <a:ext cx="1140607" cy="1140607"/>
            </a:xfrm>
            <a:prstGeom prst="rect">
              <a:avLst/>
            </a:prstGeom>
            <a:ln w="12700" cap="flat">
              <a:noFill/>
              <a:miter lim="400000"/>
            </a:ln>
            <a:effectLst/>
          </p:spPr>
        </p:pic>
        <p:pic>
          <p:nvPicPr>
            <p:cNvPr id="295" name="Image" descr="Image"/>
            <p:cNvPicPr>
              <a:picLocks noChangeAspect="1"/>
            </p:cNvPicPr>
            <p:nvPr/>
          </p:nvPicPr>
          <p:blipFill>
            <a:blip r:embed="rId5"/>
            <a:stretch>
              <a:fillRect/>
            </a:stretch>
          </p:blipFill>
          <p:spPr>
            <a:xfrm>
              <a:off x="1335367" y="5043"/>
              <a:ext cx="1140607" cy="1140608"/>
            </a:xfrm>
            <a:prstGeom prst="rect">
              <a:avLst/>
            </a:prstGeom>
            <a:ln w="12700" cap="flat">
              <a:noFill/>
              <a:miter lim="400000"/>
            </a:ln>
            <a:effectLst/>
          </p:spPr>
        </p:pic>
        <p:pic>
          <p:nvPicPr>
            <p:cNvPr id="296" name="Image" descr="Image"/>
            <p:cNvPicPr>
              <a:picLocks noChangeAspect="1"/>
            </p:cNvPicPr>
            <p:nvPr/>
          </p:nvPicPr>
          <p:blipFill>
            <a:blip r:embed="rId5"/>
            <a:stretch>
              <a:fillRect/>
            </a:stretch>
          </p:blipFill>
          <p:spPr>
            <a:xfrm>
              <a:off x="2670734" y="1750159"/>
              <a:ext cx="1140607" cy="1140607"/>
            </a:xfrm>
            <a:prstGeom prst="rect">
              <a:avLst/>
            </a:prstGeom>
            <a:ln w="12700" cap="flat">
              <a:noFill/>
              <a:miter lim="400000"/>
            </a:ln>
            <a:effectLst/>
          </p:spPr>
        </p:pic>
        <p:pic>
          <p:nvPicPr>
            <p:cNvPr id="297" name="Image" descr="Image"/>
            <p:cNvPicPr>
              <a:picLocks noChangeAspect="1"/>
            </p:cNvPicPr>
            <p:nvPr/>
          </p:nvPicPr>
          <p:blipFill>
            <a:blip r:embed="rId5"/>
            <a:stretch>
              <a:fillRect/>
            </a:stretch>
          </p:blipFill>
          <p:spPr>
            <a:xfrm>
              <a:off x="1335367" y="1993507"/>
              <a:ext cx="1140607" cy="1140608"/>
            </a:xfrm>
            <a:prstGeom prst="rect">
              <a:avLst/>
            </a:prstGeom>
            <a:ln w="12700" cap="flat">
              <a:noFill/>
              <a:miter lim="400000"/>
            </a:ln>
            <a:effectLst/>
          </p:spPr>
        </p:pic>
        <p:pic>
          <p:nvPicPr>
            <p:cNvPr id="298" name="Image" descr="Image"/>
            <p:cNvPicPr>
              <a:picLocks noChangeAspect="1"/>
            </p:cNvPicPr>
            <p:nvPr/>
          </p:nvPicPr>
          <p:blipFill>
            <a:blip r:embed="rId5"/>
            <a:stretch>
              <a:fillRect/>
            </a:stretch>
          </p:blipFill>
          <p:spPr>
            <a:xfrm>
              <a:off x="66450" y="1331832"/>
              <a:ext cx="1140607" cy="1140608"/>
            </a:xfrm>
            <a:prstGeom prst="rect">
              <a:avLst/>
            </a:prstGeom>
            <a:ln w="12700" cap="flat">
              <a:noFill/>
              <a:miter lim="400000"/>
            </a:ln>
            <a:effectLst/>
          </p:spPr>
        </p:pic>
        <p:pic>
          <p:nvPicPr>
            <p:cNvPr id="299" name="Image" descr="Image"/>
            <p:cNvPicPr>
              <a:picLocks noChangeAspect="1"/>
            </p:cNvPicPr>
            <p:nvPr/>
          </p:nvPicPr>
          <p:blipFill>
            <a:blip r:embed="rId5"/>
            <a:stretch>
              <a:fillRect/>
            </a:stretch>
          </p:blipFill>
          <p:spPr>
            <a:xfrm>
              <a:off x="4147485" y="823558"/>
              <a:ext cx="1140607" cy="1140608"/>
            </a:xfrm>
            <a:prstGeom prst="rect">
              <a:avLst/>
            </a:prstGeom>
            <a:ln w="12700" cap="flat">
              <a:noFill/>
              <a:miter lim="400000"/>
            </a:ln>
            <a:effectLst/>
          </p:spPr>
        </p:pic>
      </p:grpSp>
      <p:grpSp>
        <p:nvGrpSpPr>
          <p:cNvPr id="311" name="Group"/>
          <p:cNvGrpSpPr/>
          <p:nvPr/>
        </p:nvGrpSpPr>
        <p:grpSpPr>
          <a:xfrm>
            <a:off x="4254236" y="9057076"/>
            <a:ext cx="5288093" cy="3134115"/>
            <a:chOff x="0" y="0"/>
            <a:chExt cx="5288091" cy="3134114"/>
          </a:xfrm>
        </p:grpSpPr>
        <p:pic>
          <p:nvPicPr>
            <p:cNvPr id="301" name="Image" descr="Image"/>
            <p:cNvPicPr>
              <a:picLocks noChangeAspect="1"/>
            </p:cNvPicPr>
            <p:nvPr/>
          </p:nvPicPr>
          <p:blipFill>
            <a:blip r:embed="rId4"/>
            <a:stretch>
              <a:fillRect/>
            </a:stretch>
          </p:blipFill>
          <p:spPr>
            <a:xfrm>
              <a:off x="988880" y="686330"/>
              <a:ext cx="3364221" cy="1726146"/>
            </a:xfrm>
            <a:prstGeom prst="rect">
              <a:avLst/>
            </a:prstGeom>
            <a:ln w="12700" cap="flat">
              <a:noFill/>
              <a:miter lim="400000"/>
            </a:ln>
            <a:effectLst/>
          </p:spPr>
        </p:pic>
        <p:pic>
          <p:nvPicPr>
            <p:cNvPr id="302" name="Image" descr="Image"/>
            <p:cNvPicPr>
              <a:picLocks noChangeAspect="1"/>
            </p:cNvPicPr>
            <p:nvPr/>
          </p:nvPicPr>
          <p:blipFill>
            <a:blip r:embed="rId5"/>
            <a:stretch>
              <a:fillRect/>
            </a:stretch>
          </p:blipFill>
          <p:spPr>
            <a:xfrm>
              <a:off x="0" y="348510"/>
              <a:ext cx="1140607" cy="1140607"/>
            </a:xfrm>
            <a:prstGeom prst="rect">
              <a:avLst/>
            </a:prstGeom>
            <a:ln w="12700" cap="flat">
              <a:noFill/>
              <a:miter lim="400000"/>
            </a:ln>
            <a:effectLst/>
          </p:spPr>
        </p:pic>
        <p:pic>
          <p:nvPicPr>
            <p:cNvPr id="303" name="Image" descr="Image"/>
            <p:cNvPicPr>
              <a:picLocks noChangeAspect="1"/>
            </p:cNvPicPr>
            <p:nvPr/>
          </p:nvPicPr>
          <p:blipFill>
            <a:blip r:embed="rId5"/>
            <a:stretch>
              <a:fillRect/>
            </a:stretch>
          </p:blipFill>
          <p:spPr>
            <a:xfrm>
              <a:off x="3943892" y="5043"/>
              <a:ext cx="1140607" cy="1140608"/>
            </a:xfrm>
            <a:prstGeom prst="rect">
              <a:avLst/>
            </a:prstGeom>
            <a:ln w="12700" cap="flat">
              <a:noFill/>
              <a:miter lim="400000"/>
            </a:ln>
            <a:effectLst/>
          </p:spPr>
        </p:pic>
        <p:pic>
          <p:nvPicPr>
            <p:cNvPr id="304" name="Image" descr="Image"/>
            <p:cNvPicPr>
              <a:picLocks noChangeAspect="1"/>
            </p:cNvPicPr>
            <p:nvPr/>
          </p:nvPicPr>
          <p:blipFill>
            <a:blip r:embed="rId5"/>
            <a:stretch>
              <a:fillRect/>
            </a:stretch>
          </p:blipFill>
          <p:spPr>
            <a:xfrm>
              <a:off x="4006101" y="1885107"/>
              <a:ext cx="1140607" cy="1140608"/>
            </a:xfrm>
            <a:prstGeom prst="rect">
              <a:avLst/>
            </a:prstGeom>
            <a:ln w="12700" cap="flat">
              <a:noFill/>
              <a:miter lim="400000"/>
            </a:ln>
            <a:effectLst/>
          </p:spPr>
        </p:pic>
        <p:pic>
          <p:nvPicPr>
            <p:cNvPr id="305" name="Image" descr="Image"/>
            <p:cNvPicPr>
              <a:picLocks noChangeAspect="1"/>
            </p:cNvPicPr>
            <p:nvPr/>
          </p:nvPicPr>
          <p:blipFill>
            <a:blip r:embed="rId5"/>
            <a:stretch>
              <a:fillRect/>
            </a:stretch>
          </p:blipFill>
          <p:spPr>
            <a:xfrm>
              <a:off x="2670734" y="0"/>
              <a:ext cx="1140607" cy="1140607"/>
            </a:xfrm>
            <a:prstGeom prst="rect">
              <a:avLst/>
            </a:prstGeom>
            <a:ln w="12700" cap="flat">
              <a:noFill/>
              <a:miter lim="400000"/>
            </a:ln>
            <a:effectLst/>
          </p:spPr>
        </p:pic>
        <p:pic>
          <p:nvPicPr>
            <p:cNvPr id="306" name="Image" descr="Image"/>
            <p:cNvPicPr>
              <a:picLocks noChangeAspect="1"/>
            </p:cNvPicPr>
            <p:nvPr/>
          </p:nvPicPr>
          <p:blipFill>
            <a:blip r:embed="rId5"/>
            <a:stretch>
              <a:fillRect/>
            </a:stretch>
          </p:blipFill>
          <p:spPr>
            <a:xfrm>
              <a:off x="1335367" y="5043"/>
              <a:ext cx="1140607" cy="1140608"/>
            </a:xfrm>
            <a:prstGeom prst="rect">
              <a:avLst/>
            </a:prstGeom>
            <a:ln w="12700" cap="flat">
              <a:noFill/>
              <a:miter lim="400000"/>
            </a:ln>
            <a:effectLst/>
          </p:spPr>
        </p:pic>
        <p:pic>
          <p:nvPicPr>
            <p:cNvPr id="307" name="Image" descr="Image"/>
            <p:cNvPicPr>
              <a:picLocks noChangeAspect="1"/>
            </p:cNvPicPr>
            <p:nvPr/>
          </p:nvPicPr>
          <p:blipFill>
            <a:blip r:embed="rId5"/>
            <a:stretch>
              <a:fillRect/>
            </a:stretch>
          </p:blipFill>
          <p:spPr>
            <a:xfrm>
              <a:off x="2670734" y="1750159"/>
              <a:ext cx="1140607" cy="1140607"/>
            </a:xfrm>
            <a:prstGeom prst="rect">
              <a:avLst/>
            </a:prstGeom>
            <a:ln w="12700" cap="flat">
              <a:noFill/>
              <a:miter lim="400000"/>
            </a:ln>
            <a:effectLst/>
          </p:spPr>
        </p:pic>
        <p:pic>
          <p:nvPicPr>
            <p:cNvPr id="308" name="Image" descr="Image"/>
            <p:cNvPicPr>
              <a:picLocks noChangeAspect="1"/>
            </p:cNvPicPr>
            <p:nvPr/>
          </p:nvPicPr>
          <p:blipFill>
            <a:blip r:embed="rId5"/>
            <a:stretch>
              <a:fillRect/>
            </a:stretch>
          </p:blipFill>
          <p:spPr>
            <a:xfrm>
              <a:off x="1335367" y="1993507"/>
              <a:ext cx="1140607" cy="1140608"/>
            </a:xfrm>
            <a:prstGeom prst="rect">
              <a:avLst/>
            </a:prstGeom>
            <a:ln w="12700" cap="flat">
              <a:noFill/>
              <a:miter lim="400000"/>
            </a:ln>
            <a:effectLst/>
          </p:spPr>
        </p:pic>
        <p:pic>
          <p:nvPicPr>
            <p:cNvPr id="309" name="Image" descr="Image"/>
            <p:cNvPicPr>
              <a:picLocks noChangeAspect="1"/>
            </p:cNvPicPr>
            <p:nvPr/>
          </p:nvPicPr>
          <p:blipFill>
            <a:blip r:embed="rId5"/>
            <a:stretch>
              <a:fillRect/>
            </a:stretch>
          </p:blipFill>
          <p:spPr>
            <a:xfrm>
              <a:off x="66450" y="1331832"/>
              <a:ext cx="1140607" cy="1140608"/>
            </a:xfrm>
            <a:prstGeom prst="rect">
              <a:avLst/>
            </a:prstGeom>
            <a:ln w="12700" cap="flat">
              <a:noFill/>
              <a:miter lim="400000"/>
            </a:ln>
            <a:effectLst/>
          </p:spPr>
        </p:pic>
        <p:pic>
          <p:nvPicPr>
            <p:cNvPr id="310" name="Image" descr="Image"/>
            <p:cNvPicPr>
              <a:picLocks noChangeAspect="1"/>
            </p:cNvPicPr>
            <p:nvPr/>
          </p:nvPicPr>
          <p:blipFill>
            <a:blip r:embed="rId5"/>
            <a:stretch>
              <a:fillRect/>
            </a:stretch>
          </p:blipFill>
          <p:spPr>
            <a:xfrm>
              <a:off x="4147485" y="823558"/>
              <a:ext cx="1140607" cy="1140608"/>
            </a:xfrm>
            <a:prstGeom prst="rect">
              <a:avLst/>
            </a:prstGeom>
            <a:ln w="12700" cap="flat">
              <a:noFill/>
              <a:miter lim="400000"/>
            </a:ln>
            <a:effectLst/>
          </p:spPr>
        </p:pic>
      </p:grpSp>
      <p:grpSp>
        <p:nvGrpSpPr>
          <p:cNvPr id="322" name="Group"/>
          <p:cNvGrpSpPr/>
          <p:nvPr/>
        </p:nvGrpSpPr>
        <p:grpSpPr>
          <a:xfrm>
            <a:off x="15374047" y="9337119"/>
            <a:ext cx="5288093" cy="3134116"/>
            <a:chOff x="0" y="0"/>
            <a:chExt cx="5288091" cy="3134114"/>
          </a:xfrm>
        </p:grpSpPr>
        <p:pic>
          <p:nvPicPr>
            <p:cNvPr id="312" name="Image" descr="Image"/>
            <p:cNvPicPr>
              <a:picLocks noChangeAspect="1"/>
            </p:cNvPicPr>
            <p:nvPr/>
          </p:nvPicPr>
          <p:blipFill>
            <a:blip r:embed="rId4"/>
            <a:stretch>
              <a:fillRect/>
            </a:stretch>
          </p:blipFill>
          <p:spPr>
            <a:xfrm>
              <a:off x="988880" y="686330"/>
              <a:ext cx="3364221" cy="1726146"/>
            </a:xfrm>
            <a:prstGeom prst="rect">
              <a:avLst/>
            </a:prstGeom>
            <a:ln w="12700" cap="flat">
              <a:noFill/>
              <a:miter lim="400000"/>
            </a:ln>
            <a:effectLst/>
          </p:spPr>
        </p:pic>
        <p:pic>
          <p:nvPicPr>
            <p:cNvPr id="313" name="Image" descr="Image"/>
            <p:cNvPicPr>
              <a:picLocks noChangeAspect="1"/>
            </p:cNvPicPr>
            <p:nvPr/>
          </p:nvPicPr>
          <p:blipFill>
            <a:blip r:embed="rId5"/>
            <a:stretch>
              <a:fillRect/>
            </a:stretch>
          </p:blipFill>
          <p:spPr>
            <a:xfrm>
              <a:off x="0" y="348510"/>
              <a:ext cx="1140607" cy="1140607"/>
            </a:xfrm>
            <a:prstGeom prst="rect">
              <a:avLst/>
            </a:prstGeom>
            <a:ln w="12700" cap="flat">
              <a:noFill/>
              <a:miter lim="400000"/>
            </a:ln>
            <a:effectLst/>
          </p:spPr>
        </p:pic>
        <p:pic>
          <p:nvPicPr>
            <p:cNvPr id="314" name="Image" descr="Image"/>
            <p:cNvPicPr>
              <a:picLocks noChangeAspect="1"/>
            </p:cNvPicPr>
            <p:nvPr/>
          </p:nvPicPr>
          <p:blipFill>
            <a:blip r:embed="rId5"/>
            <a:stretch>
              <a:fillRect/>
            </a:stretch>
          </p:blipFill>
          <p:spPr>
            <a:xfrm>
              <a:off x="3943892" y="5043"/>
              <a:ext cx="1140607" cy="1140608"/>
            </a:xfrm>
            <a:prstGeom prst="rect">
              <a:avLst/>
            </a:prstGeom>
            <a:ln w="12700" cap="flat">
              <a:noFill/>
              <a:miter lim="400000"/>
            </a:ln>
            <a:effectLst/>
          </p:spPr>
        </p:pic>
        <p:pic>
          <p:nvPicPr>
            <p:cNvPr id="315" name="Image" descr="Image"/>
            <p:cNvPicPr>
              <a:picLocks noChangeAspect="1"/>
            </p:cNvPicPr>
            <p:nvPr/>
          </p:nvPicPr>
          <p:blipFill>
            <a:blip r:embed="rId5"/>
            <a:stretch>
              <a:fillRect/>
            </a:stretch>
          </p:blipFill>
          <p:spPr>
            <a:xfrm>
              <a:off x="4006101" y="1885107"/>
              <a:ext cx="1140607" cy="1140608"/>
            </a:xfrm>
            <a:prstGeom prst="rect">
              <a:avLst/>
            </a:prstGeom>
            <a:ln w="12700" cap="flat">
              <a:noFill/>
              <a:miter lim="400000"/>
            </a:ln>
            <a:effectLst/>
          </p:spPr>
        </p:pic>
        <p:pic>
          <p:nvPicPr>
            <p:cNvPr id="316" name="Image" descr="Image"/>
            <p:cNvPicPr>
              <a:picLocks noChangeAspect="1"/>
            </p:cNvPicPr>
            <p:nvPr/>
          </p:nvPicPr>
          <p:blipFill>
            <a:blip r:embed="rId5"/>
            <a:stretch>
              <a:fillRect/>
            </a:stretch>
          </p:blipFill>
          <p:spPr>
            <a:xfrm>
              <a:off x="2670734" y="0"/>
              <a:ext cx="1140607" cy="1140607"/>
            </a:xfrm>
            <a:prstGeom prst="rect">
              <a:avLst/>
            </a:prstGeom>
            <a:ln w="12700" cap="flat">
              <a:noFill/>
              <a:miter lim="400000"/>
            </a:ln>
            <a:effectLst/>
          </p:spPr>
        </p:pic>
        <p:pic>
          <p:nvPicPr>
            <p:cNvPr id="317" name="Image" descr="Image"/>
            <p:cNvPicPr>
              <a:picLocks noChangeAspect="1"/>
            </p:cNvPicPr>
            <p:nvPr/>
          </p:nvPicPr>
          <p:blipFill>
            <a:blip r:embed="rId5"/>
            <a:stretch>
              <a:fillRect/>
            </a:stretch>
          </p:blipFill>
          <p:spPr>
            <a:xfrm>
              <a:off x="1335367" y="5043"/>
              <a:ext cx="1140607" cy="1140608"/>
            </a:xfrm>
            <a:prstGeom prst="rect">
              <a:avLst/>
            </a:prstGeom>
            <a:ln w="12700" cap="flat">
              <a:noFill/>
              <a:miter lim="400000"/>
            </a:ln>
            <a:effectLst/>
          </p:spPr>
        </p:pic>
        <p:pic>
          <p:nvPicPr>
            <p:cNvPr id="318" name="Image" descr="Image"/>
            <p:cNvPicPr>
              <a:picLocks noChangeAspect="1"/>
            </p:cNvPicPr>
            <p:nvPr/>
          </p:nvPicPr>
          <p:blipFill>
            <a:blip r:embed="rId5"/>
            <a:stretch>
              <a:fillRect/>
            </a:stretch>
          </p:blipFill>
          <p:spPr>
            <a:xfrm>
              <a:off x="2670734" y="1750159"/>
              <a:ext cx="1140607" cy="1140607"/>
            </a:xfrm>
            <a:prstGeom prst="rect">
              <a:avLst/>
            </a:prstGeom>
            <a:ln w="12700" cap="flat">
              <a:noFill/>
              <a:miter lim="400000"/>
            </a:ln>
            <a:effectLst/>
          </p:spPr>
        </p:pic>
        <p:pic>
          <p:nvPicPr>
            <p:cNvPr id="319" name="Image" descr="Image"/>
            <p:cNvPicPr>
              <a:picLocks noChangeAspect="1"/>
            </p:cNvPicPr>
            <p:nvPr/>
          </p:nvPicPr>
          <p:blipFill>
            <a:blip r:embed="rId5"/>
            <a:stretch>
              <a:fillRect/>
            </a:stretch>
          </p:blipFill>
          <p:spPr>
            <a:xfrm>
              <a:off x="1335367" y="1993507"/>
              <a:ext cx="1140607" cy="1140608"/>
            </a:xfrm>
            <a:prstGeom prst="rect">
              <a:avLst/>
            </a:prstGeom>
            <a:ln w="12700" cap="flat">
              <a:noFill/>
              <a:miter lim="400000"/>
            </a:ln>
            <a:effectLst/>
          </p:spPr>
        </p:pic>
        <p:pic>
          <p:nvPicPr>
            <p:cNvPr id="320" name="Image" descr="Image"/>
            <p:cNvPicPr>
              <a:picLocks noChangeAspect="1"/>
            </p:cNvPicPr>
            <p:nvPr/>
          </p:nvPicPr>
          <p:blipFill>
            <a:blip r:embed="rId5"/>
            <a:stretch>
              <a:fillRect/>
            </a:stretch>
          </p:blipFill>
          <p:spPr>
            <a:xfrm>
              <a:off x="66450" y="1331832"/>
              <a:ext cx="1140607" cy="1140608"/>
            </a:xfrm>
            <a:prstGeom prst="rect">
              <a:avLst/>
            </a:prstGeom>
            <a:ln w="12700" cap="flat">
              <a:noFill/>
              <a:miter lim="400000"/>
            </a:ln>
            <a:effectLst/>
          </p:spPr>
        </p:pic>
        <p:pic>
          <p:nvPicPr>
            <p:cNvPr id="321" name="Image" descr="Image"/>
            <p:cNvPicPr>
              <a:picLocks noChangeAspect="1"/>
            </p:cNvPicPr>
            <p:nvPr/>
          </p:nvPicPr>
          <p:blipFill>
            <a:blip r:embed="rId5"/>
            <a:stretch>
              <a:fillRect/>
            </a:stretch>
          </p:blipFill>
          <p:spPr>
            <a:xfrm>
              <a:off x="4147485" y="823558"/>
              <a:ext cx="1140607" cy="1140608"/>
            </a:xfrm>
            <a:prstGeom prst="rect">
              <a:avLst/>
            </a:prstGeom>
            <a:ln w="12700" cap="flat">
              <a:noFill/>
              <a:miter lim="400000"/>
            </a:ln>
            <a:effectLst/>
          </p:spPr>
        </p:pic>
      </p:grpSp>
      <p:sp>
        <p:nvSpPr>
          <p:cNvPr id="323" name="DC"/>
          <p:cNvSpPr txBox="1"/>
          <p:nvPr/>
        </p:nvSpPr>
        <p:spPr>
          <a:xfrm>
            <a:off x="6362025" y="12425112"/>
            <a:ext cx="107251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DC</a:t>
            </a:r>
          </a:p>
        </p:txBody>
      </p:sp>
      <p:sp>
        <p:nvSpPr>
          <p:cNvPr id="324" name="NY"/>
          <p:cNvSpPr txBox="1"/>
          <p:nvPr/>
        </p:nvSpPr>
        <p:spPr>
          <a:xfrm>
            <a:off x="17517079" y="7238373"/>
            <a:ext cx="100203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NY</a:t>
            </a:r>
          </a:p>
        </p:txBody>
      </p:sp>
      <p:sp>
        <p:nvSpPr>
          <p:cNvPr id="325" name="LONDON"/>
          <p:cNvSpPr txBox="1"/>
          <p:nvPr/>
        </p:nvSpPr>
        <p:spPr>
          <a:xfrm>
            <a:off x="16582041" y="12425112"/>
            <a:ext cx="28721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LONDON</a:t>
            </a:r>
          </a:p>
        </p:txBody>
      </p:sp>
      <p:sp>
        <p:nvSpPr>
          <p:cNvPr id="326" name="SF"/>
          <p:cNvSpPr txBox="1"/>
          <p:nvPr/>
        </p:nvSpPr>
        <p:spPr>
          <a:xfrm>
            <a:off x="6449972" y="7238373"/>
            <a:ext cx="8966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SF</a:t>
            </a:r>
          </a:p>
        </p:txBody>
      </p:sp>
      <p:cxnSp>
        <p:nvCxnSpPr>
          <p:cNvPr id="327" name="Connection Line"/>
          <p:cNvCxnSpPr>
            <a:stCxn id="276" idx="0"/>
            <a:endCxn id="274" idx="0"/>
          </p:cNvCxnSpPr>
          <p:nvPr/>
        </p:nvCxnSpPr>
        <p:spPr>
          <a:xfrm>
            <a:off x="7010034" y="5539829"/>
            <a:ext cx="11008060" cy="137158"/>
          </a:xfrm>
          <a:prstGeom prst="straightConnector1">
            <a:avLst/>
          </a:prstGeom>
          <a:ln w="25400">
            <a:solidFill>
              <a:srgbClr val="000000"/>
            </a:solidFill>
            <a:miter lim="400000"/>
          </a:ln>
        </p:spPr>
      </p:cxnSp>
      <p:cxnSp>
        <p:nvCxnSpPr>
          <p:cNvPr id="328" name="Connection Line"/>
          <p:cNvCxnSpPr>
            <a:stCxn id="273" idx="0"/>
            <a:endCxn id="274" idx="0"/>
          </p:cNvCxnSpPr>
          <p:nvPr/>
        </p:nvCxnSpPr>
        <p:spPr>
          <a:xfrm flipV="1">
            <a:off x="7010034" y="5676986"/>
            <a:ext cx="11008060" cy="4950012"/>
          </a:xfrm>
          <a:prstGeom prst="straightConnector1">
            <a:avLst/>
          </a:prstGeom>
          <a:ln w="25400">
            <a:solidFill>
              <a:srgbClr val="000000"/>
            </a:solidFill>
            <a:miter lim="400000"/>
          </a:ln>
        </p:spPr>
      </p:cxnSp>
      <p:cxnSp>
        <p:nvCxnSpPr>
          <p:cNvPr id="329" name="Connection Line"/>
          <p:cNvCxnSpPr>
            <a:stCxn id="275" idx="0"/>
            <a:endCxn id="274" idx="0"/>
          </p:cNvCxnSpPr>
          <p:nvPr/>
        </p:nvCxnSpPr>
        <p:spPr>
          <a:xfrm flipV="1">
            <a:off x="18018093" y="5676986"/>
            <a:ext cx="1" cy="5227192"/>
          </a:xfrm>
          <a:prstGeom prst="straightConnector1">
            <a:avLst/>
          </a:prstGeom>
          <a:ln w="25400">
            <a:solidFill>
              <a:srgbClr val="000000"/>
            </a:solidFill>
            <a:miter lim="400000"/>
          </a:ln>
        </p:spPr>
      </p:cxnSp>
      <p:grpSp>
        <p:nvGrpSpPr>
          <p:cNvPr id="332" name="Even if cross-city links are fast and cheap (are they?)…"/>
          <p:cNvGrpSpPr/>
          <p:nvPr/>
        </p:nvGrpSpPr>
        <p:grpSpPr>
          <a:xfrm>
            <a:off x="4385944" y="7154582"/>
            <a:ext cx="15612112" cy="2251076"/>
            <a:chOff x="0" y="0"/>
            <a:chExt cx="15612110" cy="2251075"/>
          </a:xfrm>
        </p:grpSpPr>
        <p:sp>
          <p:nvSpPr>
            <p:cNvPr id="331" name="Even if cross-city links are fast and cheap (are they?)…"/>
            <p:cNvSpPr txBox="1"/>
            <p:nvPr/>
          </p:nvSpPr>
          <p:spPr>
            <a:xfrm>
              <a:off x="215899" y="139700"/>
              <a:ext cx="15180312" cy="16922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5000">
                  <a:solidFill>
                    <a:srgbClr val="000000"/>
                  </a:solidFill>
                  <a:latin typeface="Helvetica Light"/>
                  <a:ea typeface="Helvetica Light"/>
                  <a:cs typeface="Helvetica Light"/>
                  <a:sym typeface="Helvetica Light"/>
                </a:defRPr>
              </a:pPr>
              <a:r>
                <a:t>Even if cross-city links are fast and cheap (are they?)</a:t>
              </a:r>
            </a:p>
            <a:p>
              <a:pPr defTabSz="821531">
                <a:defRPr sz="5000">
                  <a:solidFill>
                    <a:srgbClr val="000000"/>
                  </a:solidFill>
                  <a:latin typeface="Helvetica Light"/>
                  <a:ea typeface="Helvetica Light"/>
                  <a:cs typeface="Helvetica Light"/>
                  <a:sym typeface="Helvetica Light"/>
                </a:defRPr>
              </a:pPr>
              <a:r>
                <a:t>Still that pesky speed of light…</a:t>
              </a:r>
            </a:p>
          </p:txBody>
        </p:sp>
        <p:pic>
          <p:nvPicPr>
            <p:cNvPr id="330" name="Even if cross-city links are fast and cheap (are they?)… Even if cross-city links are fast and cheap (are they?)Still that pesky speed of light…" descr="Even if cross-city links are fast and cheap (are they?)… Even if cross-city links are fast and cheap (are they?)Still that pesky speed of light…"/>
            <p:cNvPicPr>
              <a:picLocks/>
            </p:cNvPicPr>
            <p:nvPr/>
          </p:nvPicPr>
          <p:blipFill>
            <a:blip r:embed="rId6"/>
            <a:stretch>
              <a:fillRect/>
            </a:stretch>
          </p:blipFill>
          <p:spPr>
            <a:xfrm>
              <a:off x="-1" y="0"/>
              <a:ext cx="15612112" cy="2251075"/>
            </a:xfrm>
            <a:prstGeom prst="rect">
              <a:avLst/>
            </a:prstGeom>
            <a:effectLst/>
          </p:spPr>
        </p:pic>
      </p:grpSp>
      <p:pic>
        <p:nvPicPr>
          <p:cNvPr id="333" name="Image" descr="Image"/>
          <p:cNvPicPr>
            <a:picLocks noChangeAspect="1"/>
          </p:cNvPicPr>
          <p:nvPr/>
        </p:nvPicPr>
        <p:blipFill>
          <a:blip r:embed="rId7"/>
          <a:srcRect l="3816" t="1804" r="1962" b="2051"/>
          <a:stretch>
            <a:fillRect/>
          </a:stretch>
        </p:blipFill>
        <p:spPr>
          <a:xfrm>
            <a:off x="8553681" y="9334255"/>
            <a:ext cx="569422" cy="747317"/>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4" name="Image" descr="Image"/>
          <p:cNvPicPr>
            <a:picLocks noChangeAspect="1"/>
          </p:cNvPicPr>
          <p:nvPr/>
        </p:nvPicPr>
        <p:blipFill>
          <a:blip r:embed="rId7"/>
          <a:srcRect l="3816" t="1804" r="1962" b="2051"/>
          <a:stretch>
            <a:fillRect/>
          </a:stretch>
        </p:blipFill>
        <p:spPr>
          <a:xfrm>
            <a:off x="5946212" y="6230862"/>
            <a:ext cx="569422" cy="747316"/>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5" name="Image" descr="Image"/>
          <p:cNvPicPr>
            <a:picLocks noChangeAspect="1"/>
          </p:cNvPicPr>
          <p:nvPr/>
        </p:nvPicPr>
        <p:blipFill>
          <a:blip r:embed="rId7"/>
          <a:srcRect l="3816" t="1804" r="1962" b="2051"/>
          <a:stretch>
            <a:fillRect/>
          </a:stretch>
        </p:blipFill>
        <p:spPr>
          <a:xfrm>
            <a:off x="15715290" y="10870161"/>
            <a:ext cx="569422" cy="747317"/>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6" name="Image" descr="Image"/>
          <p:cNvPicPr>
            <a:picLocks noChangeAspect="1"/>
          </p:cNvPicPr>
          <p:nvPr/>
        </p:nvPicPr>
        <p:blipFill>
          <a:blip r:embed="rId7"/>
          <a:srcRect l="3816" t="1804" r="1962" b="2051"/>
          <a:stretch>
            <a:fillRect/>
          </a:stretch>
        </p:blipFill>
        <p:spPr>
          <a:xfrm>
            <a:off x="8553681" y="11177909"/>
            <a:ext cx="569422" cy="747317"/>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7" name="Image" descr="Image"/>
          <p:cNvPicPr>
            <a:picLocks noChangeAspect="1"/>
          </p:cNvPicPr>
          <p:nvPr/>
        </p:nvPicPr>
        <p:blipFill>
          <a:blip r:embed="rId7"/>
          <a:srcRect l="3816" t="1804" r="1962" b="2051"/>
          <a:stretch>
            <a:fillRect/>
          </a:stretch>
        </p:blipFill>
        <p:spPr>
          <a:xfrm>
            <a:off x="16965447" y="6231626"/>
            <a:ext cx="569421" cy="747317"/>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iterate>
                                    <p:tmAbs val="0"/>
                                  </p:iterate>
                                  <p:childTnLst>
                                    <p:set>
                                      <p:cBhvr>
                                        <p:cTn id="9" fill="hold"/>
                                        <p:tgtEl>
                                          <p:spTgt spid="334"/>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iterate>
                                    <p:tmAbs val="0"/>
                                  </p:iterate>
                                  <p:childTnLst>
                                    <p:set>
                                      <p:cBhvr>
                                        <p:cTn id="12" fill="hold"/>
                                        <p:tgtEl>
                                          <p:spTgt spid="335"/>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iterate>
                                    <p:tmAbs val="0"/>
                                  </p:iterate>
                                  <p:childTnLst>
                                    <p:set>
                                      <p:cBhvr>
                                        <p:cTn id="15" fill="hold"/>
                                        <p:tgtEl>
                                          <p:spTgt spid="336"/>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iterate>
                                    <p:tmAbs val="0"/>
                                  </p:iterate>
                                  <p:childTnLst>
                                    <p:set>
                                      <p:cBhvr>
                                        <p:cTn id="18" fill="hold"/>
                                        <p:tgtEl>
                                          <p:spTgt spid="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advAuto="0"/>
      <p:bldP spid="333" grpId="0" animBg="1" advAuto="0"/>
      <p:bldP spid="334" grpId="0" animBg="1" advAuto="0"/>
      <p:bldP spid="335" grpId="0" animBg="1" advAuto="0"/>
      <p:bldP spid="336" grpId="0" animBg="1" advAuto="0"/>
      <p:bldP spid="33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1" name="Distributed Systems Challenges"/>
          <p:cNvSpPr txBox="1">
            <a:spLocks noGrp="1"/>
          </p:cNvSpPr>
          <p:nvPr>
            <p:ph type="title"/>
          </p:nvPr>
        </p:nvSpPr>
        <p:spPr>
          <a:prstGeom prst="rect">
            <a:avLst/>
          </a:prstGeom>
        </p:spPr>
        <p:txBody>
          <a:bodyPr/>
          <a:lstStyle/>
          <a:p>
            <a:r>
              <a:t>Distributed Systems Challenges</a:t>
            </a:r>
          </a:p>
        </p:txBody>
      </p:sp>
      <p:sp>
        <p:nvSpPr>
          <p:cNvPr id="342" name="Networks are imperfec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Networks are imperfect</a:t>
            </a:r>
          </a:p>
        </p:txBody>
      </p:sp>
      <p:sp>
        <p:nvSpPr>
          <p:cNvPr id="343" name="The network may be:…"/>
          <p:cNvSpPr txBox="1">
            <a:spLocks noGrp="1"/>
          </p:cNvSpPr>
          <p:nvPr>
            <p:ph type="body" idx="1"/>
          </p:nvPr>
        </p:nvSpPr>
        <p:spPr>
          <a:prstGeom prst="rect">
            <a:avLst/>
          </a:prstGeom>
        </p:spPr>
        <p:txBody>
          <a:bodyPr/>
          <a:lstStyle/>
          <a:p>
            <a:r>
              <a:t>The network may be:</a:t>
            </a:r>
          </a:p>
          <a:p>
            <a:pPr lvl="1"/>
            <a:r>
              <a:t>Unreliable</a:t>
            </a:r>
          </a:p>
          <a:p>
            <a:pPr lvl="1"/>
            <a:r>
              <a:t>Insecure</a:t>
            </a:r>
          </a:p>
          <a:p>
            <a:pPr lvl="1"/>
            <a:r>
              <a:t>Slow</a:t>
            </a:r>
          </a:p>
          <a:p>
            <a:pPr lvl="1"/>
            <a:r>
              <a:t>Expensive</a:t>
            </a:r>
          </a:p>
          <a:p>
            <a:pPr lvl="1"/>
            <a:r>
              <a:t>Limited</a:t>
            </a:r>
          </a:p>
        </p:txBody>
      </p:sp>
      <p:pic>
        <p:nvPicPr>
          <p:cNvPr id="344" name="possessed-photography-uWaRsN-CqY0-unsplash.jpg" descr="possessed-photography-uWaRsN-CqY0-unsplash.jpg"/>
          <p:cNvPicPr>
            <a:picLocks noChangeAspect="1"/>
          </p:cNvPicPr>
          <p:nvPr/>
        </p:nvPicPr>
        <p:blipFill>
          <a:blip r:embed="rId3"/>
          <a:srcRect l="23347" t="5868" r="21963"/>
          <a:stretch>
            <a:fillRect/>
          </a:stretch>
        </p:blipFill>
        <p:spPr>
          <a:xfrm>
            <a:off x="12846400" y="3430661"/>
            <a:ext cx="9767094" cy="1291107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 name="8 Fallacies of Distributed Computing"/>
          <p:cNvSpPr txBox="1">
            <a:spLocks noGrp="1"/>
          </p:cNvSpPr>
          <p:nvPr>
            <p:ph type="title"/>
          </p:nvPr>
        </p:nvSpPr>
        <p:spPr>
          <a:prstGeom prst="rect">
            <a:avLst/>
          </a:prstGeom>
        </p:spPr>
        <p:txBody>
          <a:bodyPr/>
          <a:lstStyle/>
          <a:p>
            <a:r>
              <a:t>8 Fallacies of Distributed Computing</a:t>
            </a:r>
          </a:p>
        </p:txBody>
      </p:sp>
      <p:sp>
        <p:nvSpPr>
          <p:cNvPr id="349" name="Sun Microsystems, early 1990’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Sun Microsystems, early 1990’s</a:t>
            </a:r>
          </a:p>
        </p:txBody>
      </p:sp>
      <p:sp>
        <p:nvSpPr>
          <p:cNvPr id="350" name="The network is reliable…"/>
          <p:cNvSpPr txBox="1">
            <a:spLocks noGrp="1"/>
          </p:cNvSpPr>
          <p:nvPr>
            <p:ph type="body" sz="quarter" idx="1"/>
          </p:nvPr>
        </p:nvSpPr>
        <p:spPr>
          <a:xfrm>
            <a:off x="1206500" y="4248504"/>
            <a:ext cx="7673840" cy="8256012"/>
          </a:xfrm>
          <a:prstGeom prst="rect">
            <a:avLst/>
          </a:prstGeom>
        </p:spPr>
        <p:txBody>
          <a:bodyPr/>
          <a:lstStyle/>
          <a:p>
            <a:pPr marL="435863" indent="-424687" defTabSz="2145738">
              <a:spcBef>
                <a:spcPts val="3900"/>
              </a:spcBef>
              <a:buSzPct val="100000"/>
              <a:buAutoNum type="arabicPeriod"/>
              <a:defRPr sz="4224"/>
            </a:pPr>
            <a:r>
              <a:t>The network is reliable</a:t>
            </a:r>
          </a:p>
          <a:p>
            <a:pPr marL="435863" indent="-424687" defTabSz="2145738">
              <a:spcBef>
                <a:spcPts val="3900"/>
              </a:spcBef>
              <a:buSzPct val="100000"/>
              <a:buAutoNum type="arabicPeriod"/>
              <a:defRPr sz="4224"/>
            </a:pPr>
            <a:r>
              <a:t>Latency is zero</a:t>
            </a:r>
          </a:p>
          <a:p>
            <a:pPr marL="435863" indent="-424687" defTabSz="2145738">
              <a:spcBef>
                <a:spcPts val="3900"/>
              </a:spcBef>
              <a:buSzPct val="100000"/>
              <a:buAutoNum type="arabicPeriod"/>
              <a:defRPr sz="4224"/>
            </a:pPr>
            <a:r>
              <a:t>Bandwidth is infinite</a:t>
            </a:r>
          </a:p>
          <a:p>
            <a:pPr marL="435863" indent="-424687" defTabSz="2145738">
              <a:spcBef>
                <a:spcPts val="3900"/>
              </a:spcBef>
              <a:buSzPct val="100000"/>
              <a:buAutoNum type="arabicPeriod"/>
              <a:defRPr sz="4224"/>
            </a:pPr>
            <a:r>
              <a:t>The network is secure</a:t>
            </a:r>
          </a:p>
          <a:p>
            <a:pPr marL="435863" indent="-424687" defTabSz="2145738">
              <a:spcBef>
                <a:spcPts val="3900"/>
              </a:spcBef>
              <a:buSzPct val="100000"/>
              <a:buAutoNum type="arabicPeriod"/>
              <a:defRPr sz="4224"/>
            </a:pPr>
            <a:r>
              <a:t>Topology doesn't change</a:t>
            </a:r>
          </a:p>
          <a:p>
            <a:pPr marL="435863" indent="-424687" defTabSz="2145738">
              <a:spcBef>
                <a:spcPts val="3900"/>
              </a:spcBef>
              <a:buSzPct val="100000"/>
              <a:buAutoNum type="arabicPeriod"/>
              <a:defRPr sz="4224"/>
            </a:pPr>
            <a:r>
              <a:t>Transport cost is zero</a:t>
            </a:r>
          </a:p>
          <a:p>
            <a:pPr marL="435863" indent="-424687" defTabSz="2145738">
              <a:spcBef>
                <a:spcPts val="3900"/>
              </a:spcBef>
              <a:buSzPct val="100000"/>
              <a:buAutoNum type="arabicPeriod"/>
              <a:defRPr sz="4224"/>
            </a:pPr>
            <a:r>
              <a:t>The network is homogeneous</a:t>
            </a:r>
          </a:p>
          <a:p>
            <a:pPr marL="435863" indent="-424687" defTabSz="2145738">
              <a:spcBef>
                <a:spcPts val="3900"/>
              </a:spcBef>
              <a:buSzPct val="100000"/>
              <a:buAutoNum type="arabicPeriod"/>
              <a:defRPr sz="4224"/>
            </a:pPr>
            <a:r>
              <a:t>There is one administrator</a:t>
            </a:r>
          </a:p>
        </p:txBody>
      </p:sp>
      <p:sp>
        <p:nvSpPr>
          <p:cNvPr id="351" name="Physical Properties of…"/>
          <p:cNvSpPr txBox="1"/>
          <p:nvPr/>
        </p:nvSpPr>
        <p:spPr>
          <a:xfrm>
            <a:off x="10945672" y="7265540"/>
            <a:ext cx="4880154" cy="1205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825500">
              <a:defRPr sz="3600" b="1">
                <a:solidFill>
                  <a:srgbClr val="000000"/>
                </a:solidFill>
              </a:defRPr>
            </a:pPr>
            <a:r>
              <a:t>Physical Properties of</a:t>
            </a:r>
          </a:p>
          <a:p>
            <a:pPr algn="l" defTabSz="825500">
              <a:defRPr sz="3600" b="1">
                <a:solidFill>
                  <a:srgbClr val="000000"/>
                </a:solidFill>
              </a:defRPr>
            </a:pPr>
            <a:r>
              <a:t> networks</a:t>
            </a:r>
          </a:p>
        </p:txBody>
      </p:sp>
      <p:sp>
        <p:nvSpPr>
          <p:cNvPr id="352" name="}"/>
          <p:cNvSpPr txBox="1"/>
          <p:nvPr/>
        </p:nvSpPr>
        <p:spPr>
          <a:xfrm>
            <a:off x="8659149" y="3157563"/>
            <a:ext cx="2440306" cy="8091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0">
                <a:solidFill>
                  <a:srgbClr val="000000"/>
                </a:solidFill>
                <a:latin typeface="Helvetica Neue UltraLight"/>
                <a:ea typeface="Helvetica Neue UltraLight"/>
                <a:cs typeface="Helvetica Neue UltraLight"/>
                <a:sym typeface="Helvetica Neue UltraLight"/>
              </a:defRPr>
            </a:lvl1pPr>
          </a:lstStyle>
          <a:p>
            <a:r>
              <a:t>}</a:t>
            </a:r>
          </a:p>
        </p:txBody>
      </p:sp>
      <p:pic>
        <p:nvPicPr>
          <p:cNvPr id="353" name="massimo-botturi-zFYUsLk_50Y-unsplash.jpg" descr="massimo-botturi-zFYUsLk_50Y-unsplash.jpg"/>
          <p:cNvPicPr>
            <a:picLocks noChangeAspect="1"/>
          </p:cNvPicPr>
          <p:nvPr/>
        </p:nvPicPr>
        <p:blipFill>
          <a:blip r:embed="rId3"/>
          <a:stretch>
            <a:fillRect/>
          </a:stretch>
        </p:blipFill>
        <p:spPr>
          <a:xfrm>
            <a:off x="16285767" y="2818557"/>
            <a:ext cx="7715251" cy="1371600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Do these fallacies still hold?"/>
          <p:cNvSpPr txBox="1">
            <a:spLocks noGrp="1"/>
          </p:cNvSpPr>
          <p:nvPr>
            <p:ph type="title"/>
          </p:nvPr>
        </p:nvSpPr>
        <p:spPr>
          <a:prstGeom prst="rect">
            <a:avLst/>
          </a:prstGeom>
        </p:spPr>
        <p:txBody>
          <a:bodyPr/>
          <a:lstStyle/>
          <a:p>
            <a:r>
              <a:rPr lang="en-US" dirty="0"/>
              <a:t>What can go wrong?</a:t>
            </a:r>
            <a:endParaRPr dirty="0"/>
          </a:p>
        </p:txBody>
      </p:sp>
      <p:sp>
        <p:nvSpPr>
          <p:cNvPr id="358" name="Networks still fail, intermittently and for prolonged period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Networks still fail, intermittently and for prolonged periods</a:t>
            </a:r>
          </a:p>
        </p:txBody>
      </p:sp>
      <p:sp>
        <p:nvSpPr>
          <p:cNvPr id="359" name="Slide bullet text"/>
          <p:cNvSpPr txBox="1">
            <a:spLocks noGrp="1"/>
          </p:cNvSpPr>
          <p:nvPr>
            <p:ph type="body" idx="1"/>
          </p:nvPr>
        </p:nvSpPr>
        <p:spPr>
          <a:prstGeom prst="rect">
            <a:avLst/>
          </a:prstGeom>
        </p:spPr>
        <p:txBody>
          <a:bodyPr/>
          <a:lstStyle/>
          <a:p>
            <a:endParaRPr/>
          </a:p>
        </p:txBody>
      </p:sp>
      <p:pic>
        <p:nvPicPr>
          <p:cNvPr id="360" name="Image" descr="Image"/>
          <p:cNvPicPr>
            <a:picLocks noChangeAspect="1"/>
          </p:cNvPicPr>
          <p:nvPr/>
        </p:nvPicPr>
        <p:blipFill>
          <a:blip r:embed="rId2"/>
          <a:stretch>
            <a:fillRect/>
          </a:stretch>
        </p:blipFill>
        <p:spPr>
          <a:xfrm>
            <a:off x="10500156" y="3765853"/>
            <a:ext cx="12228262" cy="13716001"/>
          </a:xfrm>
          <a:prstGeom prst="rect">
            <a:avLst/>
          </a:prstGeom>
          <a:ln w="12700">
            <a:miter lim="400000"/>
          </a:ln>
        </p:spPr>
      </p:pic>
      <p:pic>
        <p:nvPicPr>
          <p:cNvPr id="361" name="Image" descr="Image"/>
          <p:cNvPicPr>
            <a:picLocks noChangeAspect="1"/>
          </p:cNvPicPr>
          <p:nvPr/>
        </p:nvPicPr>
        <p:blipFill>
          <a:blip r:embed="rId3"/>
          <a:stretch>
            <a:fillRect/>
          </a:stretch>
        </p:blipFill>
        <p:spPr>
          <a:xfrm>
            <a:off x="375089" y="3765853"/>
            <a:ext cx="9883273" cy="137160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3" name="Do these fallacies still hold?"/>
          <p:cNvSpPr txBox="1">
            <a:spLocks noGrp="1"/>
          </p:cNvSpPr>
          <p:nvPr>
            <p:ph type="title"/>
          </p:nvPr>
        </p:nvSpPr>
        <p:spPr>
          <a:prstGeom prst="rect">
            <a:avLst/>
          </a:prstGeom>
        </p:spPr>
        <p:txBody>
          <a:bodyPr/>
          <a:lstStyle/>
          <a:p>
            <a:r>
              <a:t>Do these fallacies still hold?</a:t>
            </a:r>
          </a:p>
        </p:txBody>
      </p:sp>
      <p:sp>
        <p:nvSpPr>
          <p:cNvPr id="364" name="We haven’t beaten the speed of light ye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We haven’t beaten the speed of light yet.</a:t>
            </a:r>
          </a:p>
        </p:txBody>
      </p:sp>
      <p:sp>
        <p:nvSpPr>
          <p:cNvPr id="365" name="Photos:…"/>
          <p:cNvSpPr txBox="1"/>
          <p:nvPr/>
        </p:nvSpPr>
        <p:spPr>
          <a:xfrm>
            <a:off x="16876318" y="12603865"/>
            <a:ext cx="8895445" cy="11126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1400"/>
            </a:pPr>
            <a:r>
              <a:t>Photos:</a:t>
            </a:r>
          </a:p>
          <a:p>
            <a:pPr algn="l">
              <a:defRPr sz="1400"/>
            </a:pPr>
            <a:r>
              <a:t>CME Building: By CME Group/Henry Delforn/Allan Schoenberg - CME Group, CC BY-SA 3.0</a:t>
            </a:r>
          </a:p>
          <a:p>
            <a:pPr algn="l">
              <a:defRPr sz="1400"/>
            </a:pPr>
            <a:r>
              <a:t>NYSE Building: By Jeffrey Zeldman, CC BY 2.0</a:t>
            </a:r>
          </a:p>
          <a:p>
            <a:pPr algn="l">
              <a:defRPr sz="1400"/>
            </a:pPr>
            <a:r>
              <a:t>CME data center: by CME Group</a:t>
            </a:r>
          </a:p>
          <a:p>
            <a:pPr algn="l">
              <a:defRPr sz="1400"/>
            </a:pPr>
            <a:r>
              <a:t>NY5 data center: by Equinix Inc</a:t>
            </a:r>
          </a:p>
        </p:txBody>
      </p:sp>
      <p:pic>
        <p:nvPicPr>
          <p:cNvPr id="366" name="Cme_building_aerial_view.jpeg" descr="Cme_building_aerial_view.jpeg"/>
          <p:cNvPicPr>
            <a:picLocks noChangeAspect="1"/>
          </p:cNvPicPr>
          <p:nvPr/>
        </p:nvPicPr>
        <p:blipFill>
          <a:blip r:embed="rId3"/>
          <a:stretch>
            <a:fillRect/>
          </a:stretch>
        </p:blipFill>
        <p:spPr>
          <a:xfrm>
            <a:off x="1028943" y="3715655"/>
            <a:ext cx="5853734" cy="7492780"/>
          </a:xfrm>
          <a:prstGeom prst="rect">
            <a:avLst/>
          </a:prstGeom>
          <a:ln w="12700">
            <a:miter lim="400000"/>
          </a:ln>
        </p:spPr>
      </p:pic>
      <p:sp>
        <p:nvSpPr>
          <p:cNvPr id="367" name="Chicago Mercantile Exchange, Chicago, IL"/>
          <p:cNvSpPr txBox="1"/>
          <p:nvPr/>
        </p:nvSpPr>
        <p:spPr>
          <a:xfrm>
            <a:off x="817284" y="11301070"/>
            <a:ext cx="6277052"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r>
              <a:t>Chicago Mercantile Exchange, Chicago, IL</a:t>
            </a:r>
          </a:p>
        </p:txBody>
      </p:sp>
      <p:pic>
        <p:nvPicPr>
          <p:cNvPr id="368" name="New_York_Stock_Exchange_Facade_2015.jpeg" descr="New_York_Stock_Exchange_Facade_2015.jpeg"/>
          <p:cNvPicPr>
            <a:picLocks noChangeAspect="1"/>
          </p:cNvPicPr>
          <p:nvPr/>
        </p:nvPicPr>
        <p:blipFill>
          <a:blip r:embed="rId4"/>
          <a:stretch>
            <a:fillRect/>
          </a:stretch>
        </p:blipFill>
        <p:spPr>
          <a:xfrm>
            <a:off x="16200581" y="3071745"/>
            <a:ext cx="5853735" cy="8780600"/>
          </a:xfrm>
          <a:prstGeom prst="rect">
            <a:avLst/>
          </a:prstGeom>
          <a:ln w="12700">
            <a:miter lim="400000"/>
          </a:ln>
        </p:spPr>
      </p:pic>
      <p:sp>
        <p:nvSpPr>
          <p:cNvPr id="369" name="NY Stock Exchange, New York, NY"/>
          <p:cNvSpPr txBox="1"/>
          <p:nvPr/>
        </p:nvSpPr>
        <p:spPr>
          <a:xfrm>
            <a:off x="16557983" y="11930189"/>
            <a:ext cx="5138929"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r>
              <a:t>NY Stock Exchange, New York, NY</a:t>
            </a:r>
          </a:p>
        </p:txBody>
      </p:sp>
      <p:grpSp>
        <p:nvGrpSpPr>
          <p:cNvPr id="372" name="Group"/>
          <p:cNvGrpSpPr/>
          <p:nvPr/>
        </p:nvGrpSpPr>
        <p:grpSpPr>
          <a:xfrm>
            <a:off x="7041091" y="5270550"/>
            <a:ext cx="9136355" cy="3116569"/>
            <a:chOff x="0" y="0"/>
            <a:chExt cx="9136353" cy="3116567"/>
          </a:xfrm>
        </p:grpSpPr>
        <p:sp>
          <p:nvSpPr>
            <p:cNvPr id="385" name="Connection Line"/>
            <p:cNvSpPr/>
            <p:nvPr/>
          </p:nvSpPr>
          <p:spPr>
            <a:xfrm>
              <a:off x="0" y="733108"/>
              <a:ext cx="9136354" cy="2383460"/>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6428" y="-5339"/>
                    <a:pt x="13628" y="-5400"/>
                    <a:pt x="21600" y="16018"/>
                  </a:cubicBezTo>
                </a:path>
              </a:pathLst>
            </a:custGeom>
            <a:noFill/>
            <a:ln w="88900" cap="flat">
              <a:solidFill>
                <a:srgbClr val="000000"/>
              </a:solidFill>
              <a:prstDash val="solid"/>
              <a:miter lim="400000"/>
            </a:ln>
            <a:effectLst/>
          </p:spPr>
          <p:txBody>
            <a:bodyPr/>
            <a:lstStyle/>
            <a:p>
              <a:endParaRPr/>
            </a:p>
          </p:txBody>
        </p:sp>
        <p:sp>
          <p:nvSpPr>
            <p:cNvPr id="371" name="~700 miles"/>
            <p:cNvSpPr txBox="1"/>
            <p:nvPr/>
          </p:nvSpPr>
          <p:spPr>
            <a:xfrm>
              <a:off x="3327818" y="0"/>
              <a:ext cx="2345437" cy="63489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3600">
                  <a:solidFill>
                    <a:srgbClr val="000000"/>
                  </a:solidFill>
                </a:defRPr>
              </a:lvl1pPr>
            </a:lstStyle>
            <a:p>
              <a:r>
                <a:t>~700 miles</a:t>
              </a:r>
            </a:p>
          </p:txBody>
        </p:sp>
      </p:grpSp>
      <p:sp>
        <p:nvSpPr>
          <p:cNvPr id="373" name="Round trip: ~14 msec @ speed of light"/>
          <p:cNvSpPr txBox="1"/>
          <p:nvPr/>
        </p:nvSpPr>
        <p:spPr>
          <a:xfrm>
            <a:off x="8843666" y="6871545"/>
            <a:ext cx="5531206" cy="1180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solidFill>
                  <a:srgbClr val="000000"/>
                </a:solidFill>
              </a:defRPr>
            </a:pPr>
            <a:r>
              <a:t>Round trip:</a:t>
            </a:r>
            <a:br/>
            <a:r>
              <a:t>~14 msec @ speed of light</a:t>
            </a:r>
          </a:p>
        </p:txBody>
      </p:sp>
      <p:sp>
        <p:nvSpPr>
          <p:cNvPr id="374" name="3Ghz CPU would process ~22m instructions in this time!"/>
          <p:cNvSpPr txBox="1"/>
          <p:nvPr/>
        </p:nvSpPr>
        <p:spPr>
          <a:xfrm>
            <a:off x="8484307" y="8390287"/>
            <a:ext cx="6249925" cy="1180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3600">
                <a:solidFill>
                  <a:srgbClr val="000000"/>
                </a:solidFill>
              </a:defRPr>
            </a:pPr>
            <a:r>
              <a:t>3Ghz CPU would process</a:t>
            </a:r>
            <a:br/>
            <a:r>
              <a:t>~22m instructions in this time!</a:t>
            </a:r>
          </a:p>
        </p:txBody>
      </p:sp>
      <p:grpSp>
        <p:nvGrpSpPr>
          <p:cNvPr id="379" name="Group"/>
          <p:cNvGrpSpPr/>
          <p:nvPr/>
        </p:nvGrpSpPr>
        <p:grpSpPr>
          <a:xfrm>
            <a:off x="-6215" y="5376278"/>
            <a:ext cx="7653117" cy="6061619"/>
            <a:chOff x="0" y="0"/>
            <a:chExt cx="7653115" cy="6061617"/>
          </a:xfrm>
        </p:grpSpPr>
        <p:pic>
          <p:nvPicPr>
            <p:cNvPr id="375" name="Image" descr="Image"/>
            <p:cNvPicPr>
              <a:picLocks noChangeAspect="1"/>
            </p:cNvPicPr>
            <p:nvPr/>
          </p:nvPicPr>
          <p:blipFill>
            <a:blip r:embed="rId5"/>
            <a:stretch>
              <a:fillRect/>
            </a:stretch>
          </p:blipFill>
          <p:spPr>
            <a:xfrm>
              <a:off x="0" y="0"/>
              <a:ext cx="7653116" cy="5102078"/>
            </a:xfrm>
            <a:prstGeom prst="rect">
              <a:avLst/>
            </a:prstGeom>
            <a:ln w="12700" cap="flat">
              <a:noFill/>
              <a:miter lim="400000"/>
            </a:ln>
            <a:effectLst/>
          </p:spPr>
        </p:pic>
        <p:grpSp>
          <p:nvGrpSpPr>
            <p:cNvPr id="378" name="CME Data Center, Aurora, IL"/>
            <p:cNvGrpSpPr/>
            <p:nvPr/>
          </p:nvGrpSpPr>
          <p:grpSpPr>
            <a:xfrm>
              <a:off x="1477266" y="5016051"/>
              <a:ext cx="4427526" cy="1045567"/>
              <a:chOff x="0" y="0"/>
              <a:chExt cx="4427524" cy="1045565"/>
            </a:xfrm>
          </p:grpSpPr>
          <p:sp>
            <p:nvSpPr>
              <p:cNvPr id="377" name="CME Data Center, Aurora, IL"/>
              <p:cNvSpPr txBox="1"/>
              <p:nvPr/>
            </p:nvSpPr>
            <p:spPr>
              <a:xfrm>
                <a:off x="215900" y="139700"/>
                <a:ext cx="3995725" cy="486766"/>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CME Data Center, Aurora, IL</a:t>
                </a:r>
              </a:p>
            </p:txBody>
          </p:sp>
          <p:pic>
            <p:nvPicPr>
              <p:cNvPr id="376" name="CME Data Center, Aurora, IL CME Data Center, Aurora, IL" descr="CME Data Center, Aurora, IL CME Data Center, Aurora, IL"/>
              <p:cNvPicPr>
                <a:picLocks/>
              </p:cNvPicPr>
              <p:nvPr/>
            </p:nvPicPr>
            <p:blipFill>
              <a:blip r:embed="rId6"/>
              <a:stretch>
                <a:fillRect/>
              </a:stretch>
            </p:blipFill>
            <p:spPr>
              <a:xfrm>
                <a:off x="0" y="0"/>
                <a:ext cx="4427525" cy="1045566"/>
              </a:xfrm>
              <a:prstGeom prst="rect">
                <a:avLst/>
              </a:prstGeom>
              <a:effectLst/>
            </p:spPr>
          </p:pic>
        </p:grpSp>
      </p:grpSp>
      <p:grpSp>
        <p:nvGrpSpPr>
          <p:cNvPr id="384" name="Group"/>
          <p:cNvGrpSpPr/>
          <p:nvPr/>
        </p:nvGrpSpPr>
        <p:grpSpPr>
          <a:xfrm>
            <a:off x="16087914" y="5853665"/>
            <a:ext cx="6350001" cy="4715189"/>
            <a:chOff x="0" y="0"/>
            <a:chExt cx="6350000" cy="4715187"/>
          </a:xfrm>
        </p:grpSpPr>
        <p:pic>
          <p:nvPicPr>
            <p:cNvPr id="380" name="Image" descr="Image"/>
            <p:cNvPicPr>
              <a:picLocks noChangeAspect="1"/>
            </p:cNvPicPr>
            <p:nvPr/>
          </p:nvPicPr>
          <p:blipFill>
            <a:blip r:embed="rId7"/>
            <a:stretch>
              <a:fillRect/>
            </a:stretch>
          </p:blipFill>
          <p:spPr>
            <a:xfrm>
              <a:off x="0" y="0"/>
              <a:ext cx="6350000" cy="3530600"/>
            </a:xfrm>
            <a:prstGeom prst="rect">
              <a:avLst/>
            </a:prstGeom>
            <a:ln w="12700" cap="flat">
              <a:noFill/>
              <a:miter lim="400000"/>
            </a:ln>
            <a:effectLst/>
          </p:spPr>
        </p:pic>
        <p:grpSp>
          <p:nvGrpSpPr>
            <p:cNvPr id="383" name="Equinix NY5 Data Center, Secaucus NJ"/>
            <p:cNvGrpSpPr/>
            <p:nvPr/>
          </p:nvGrpSpPr>
          <p:grpSpPr>
            <a:xfrm>
              <a:off x="83430" y="3669622"/>
              <a:ext cx="5912207" cy="1045566"/>
              <a:chOff x="0" y="0"/>
              <a:chExt cx="5912205" cy="1045565"/>
            </a:xfrm>
          </p:grpSpPr>
          <p:sp>
            <p:nvSpPr>
              <p:cNvPr id="382" name="Equinix NY5 Data Center, Secaucus NJ"/>
              <p:cNvSpPr txBox="1"/>
              <p:nvPr/>
            </p:nvSpPr>
            <p:spPr>
              <a:xfrm>
                <a:off x="215899" y="139700"/>
                <a:ext cx="5480407" cy="486766"/>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Equinix NY5 Data Center, Secaucus NJ</a:t>
                </a:r>
              </a:p>
            </p:txBody>
          </p:sp>
          <p:pic>
            <p:nvPicPr>
              <p:cNvPr id="381" name="Equinix NY5 Data Center, Secaucus NJ Equinix NY5 Data Center, Secaucus NJ" descr="Equinix NY5 Data Center, Secaucus NJ Equinix NY5 Data Center, Secaucus NJ"/>
              <p:cNvPicPr>
                <a:picLocks/>
              </p:cNvPicPr>
              <p:nvPr/>
            </p:nvPicPr>
            <p:blipFill>
              <a:blip r:embed="rId8"/>
              <a:stretch>
                <a:fillRect/>
              </a:stretch>
            </p:blipFill>
            <p:spPr>
              <a:xfrm>
                <a:off x="-1" y="0"/>
                <a:ext cx="5912207" cy="1045566"/>
              </a:xfrm>
              <a:prstGeom prst="rect">
                <a:avLst/>
              </a:prstGeom>
              <a:effectLst/>
            </p:spPr>
          </p:pic>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animBg="1" advAuto="0"/>
      <p:bldP spid="373" grpId="0" animBg="1" advAuto="0"/>
      <p:bldP spid="374" grpId="0" animBg="1" advAuto="0"/>
      <p:bldP spid="379" grpId="0" animBg="1" advAuto="0"/>
      <p:bldP spid="384"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is a distributed system?"/>
          <p:cNvSpPr txBox="1">
            <a:spLocks noGrp="1"/>
          </p:cNvSpPr>
          <p:nvPr>
            <p:ph type="title"/>
          </p:nvPr>
        </p:nvSpPr>
        <p:spPr>
          <a:prstGeom prst="rect">
            <a:avLst/>
          </a:prstGeom>
        </p:spPr>
        <p:txBody>
          <a:bodyPr/>
          <a:lstStyle/>
          <a:p>
            <a:r>
              <a:t>What is a distributed system?</a:t>
            </a:r>
          </a:p>
        </p:txBody>
      </p:sp>
      <p:sp>
        <p:nvSpPr>
          <p:cNvPr id="134" name="Slide Subtitle"/>
          <p:cNvSpPr txBox="1">
            <a:spLocks noGrp="1"/>
          </p:cNvSpPr>
          <p:nvPr>
            <p:ph type="body" idx="21"/>
          </p:nvPr>
        </p:nvSpPr>
        <p:spPr>
          <a:prstGeom prst="rect">
            <a:avLst/>
          </a:prstGeom>
        </p:spPr>
        <p:txBody>
          <a:bodyPr/>
          <a:lstStyle/>
          <a:p>
            <a:endParaRPr/>
          </a:p>
        </p:txBody>
      </p:sp>
      <p:pic>
        <p:nvPicPr>
          <p:cNvPr id="135" name="Image" descr="Image"/>
          <p:cNvPicPr>
            <a:picLocks noChangeAspect="1"/>
          </p:cNvPicPr>
          <p:nvPr/>
        </p:nvPicPr>
        <p:blipFill>
          <a:blip r:embed="rId3"/>
          <a:stretch>
            <a:fillRect/>
          </a:stretch>
        </p:blipFill>
        <p:spPr>
          <a:xfrm>
            <a:off x="3553408" y="6320874"/>
            <a:ext cx="6362033" cy="3264289"/>
          </a:xfrm>
          <a:prstGeom prst="rect">
            <a:avLst/>
          </a:prstGeom>
          <a:ln w="12700">
            <a:miter lim="400000"/>
          </a:ln>
        </p:spPr>
      </p:pic>
      <p:sp>
        <p:nvSpPr>
          <p:cNvPr id="165" name="Connection Line"/>
          <p:cNvSpPr/>
          <p:nvPr/>
        </p:nvSpPr>
        <p:spPr>
          <a:xfrm>
            <a:off x="7327679" y="5371576"/>
            <a:ext cx="3112169" cy="25814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a:lstStyle/>
          <a:p>
            <a:endParaRPr/>
          </a:p>
        </p:txBody>
      </p:sp>
      <p:sp>
        <p:nvSpPr>
          <p:cNvPr id="166" name="Connection Line"/>
          <p:cNvSpPr/>
          <p:nvPr/>
        </p:nvSpPr>
        <p:spPr>
          <a:xfrm>
            <a:off x="3286405" y="7953018"/>
            <a:ext cx="7153444" cy="2133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a:lstStyle/>
          <a:p>
            <a:endParaRPr/>
          </a:p>
        </p:txBody>
      </p:sp>
      <p:sp>
        <p:nvSpPr>
          <p:cNvPr id="167" name="Connection Line"/>
          <p:cNvSpPr/>
          <p:nvPr/>
        </p:nvSpPr>
        <p:spPr>
          <a:xfrm>
            <a:off x="7536226" y="7953018"/>
            <a:ext cx="2903622" cy="2582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a:lstStyle/>
          <a:p>
            <a:endParaRPr/>
          </a:p>
        </p:txBody>
      </p:sp>
      <p:sp>
        <p:nvSpPr>
          <p:cNvPr id="168" name="Connection Line"/>
          <p:cNvSpPr/>
          <p:nvPr/>
        </p:nvSpPr>
        <p:spPr>
          <a:xfrm>
            <a:off x="3125984" y="5692418"/>
            <a:ext cx="7313864" cy="2260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a:lstStyle/>
          <a:p>
            <a:endParaRPr/>
          </a:p>
        </p:txBody>
      </p:sp>
      <p:sp>
        <p:nvSpPr>
          <p:cNvPr id="169" name="Connection Line"/>
          <p:cNvSpPr/>
          <p:nvPr/>
        </p:nvSpPr>
        <p:spPr>
          <a:xfrm>
            <a:off x="3286405" y="9479074"/>
            <a:ext cx="4249822" cy="1056724"/>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a:lstStyle/>
          <a:p>
            <a:endParaRPr/>
          </a:p>
        </p:txBody>
      </p:sp>
      <p:sp>
        <p:nvSpPr>
          <p:cNvPr id="170" name="Connection Line"/>
          <p:cNvSpPr/>
          <p:nvPr/>
        </p:nvSpPr>
        <p:spPr>
          <a:xfrm>
            <a:off x="3125984" y="5692418"/>
            <a:ext cx="1913042" cy="43942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a:lstStyle/>
          <a:p>
            <a:endParaRPr/>
          </a:p>
        </p:txBody>
      </p:sp>
      <p:pic>
        <p:nvPicPr>
          <p:cNvPr id="142" name="Image" descr="Image"/>
          <p:cNvPicPr>
            <a:picLocks noChangeAspect="1"/>
          </p:cNvPicPr>
          <p:nvPr/>
        </p:nvPicPr>
        <p:blipFill>
          <a:blip r:embed="rId4"/>
          <a:stretch>
            <a:fillRect/>
          </a:stretch>
        </p:blipFill>
        <p:spPr>
          <a:xfrm>
            <a:off x="10384003" y="6700432"/>
            <a:ext cx="2156986" cy="2156987"/>
          </a:xfrm>
          <a:prstGeom prst="rect">
            <a:avLst/>
          </a:prstGeom>
          <a:ln w="12700">
            <a:miter lim="400000"/>
          </a:ln>
        </p:spPr>
      </p:pic>
      <p:pic>
        <p:nvPicPr>
          <p:cNvPr id="143" name="Image" descr="Image"/>
          <p:cNvPicPr>
            <a:picLocks noChangeAspect="1"/>
          </p:cNvPicPr>
          <p:nvPr/>
        </p:nvPicPr>
        <p:blipFill>
          <a:blip r:embed="rId4"/>
          <a:stretch>
            <a:fillRect/>
          </a:stretch>
        </p:blipFill>
        <p:spPr>
          <a:xfrm>
            <a:off x="6259845" y="3875685"/>
            <a:ext cx="2156987" cy="2156987"/>
          </a:xfrm>
          <a:prstGeom prst="rect">
            <a:avLst/>
          </a:prstGeom>
          <a:ln w="12700">
            <a:miter lim="400000"/>
          </a:ln>
        </p:spPr>
      </p:pic>
      <p:pic>
        <p:nvPicPr>
          <p:cNvPr id="144" name="Image" descr="Image"/>
          <p:cNvPicPr>
            <a:picLocks noChangeAspect="1"/>
          </p:cNvPicPr>
          <p:nvPr/>
        </p:nvPicPr>
        <p:blipFill>
          <a:blip r:embed="rId4"/>
          <a:stretch>
            <a:fillRect/>
          </a:stretch>
        </p:blipFill>
        <p:spPr>
          <a:xfrm>
            <a:off x="1527424" y="4180485"/>
            <a:ext cx="2156986" cy="2156987"/>
          </a:xfrm>
          <a:prstGeom prst="rect">
            <a:avLst/>
          </a:prstGeom>
          <a:ln w="12700">
            <a:miter lim="400000"/>
          </a:ln>
        </p:spPr>
      </p:pic>
      <p:pic>
        <p:nvPicPr>
          <p:cNvPr id="145" name="Image" descr="Image"/>
          <p:cNvPicPr>
            <a:picLocks noChangeAspect="1"/>
          </p:cNvPicPr>
          <p:nvPr/>
        </p:nvPicPr>
        <p:blipFill>
          <a:blip r:embed="rId4"/>
          <a:stretch>
            <a:fillRect/>
          </a:stretch>
        </p:blipFill>
        <p:spPr>
          <a:xfrm>
            <a:off x="6259845" y="9873365"/>
            <a:ext cx="2156987" cy="2156986"/>
          </a:xfrm>
          <a:prstGeom prst="rect">
            <a:avLst/>
          </a:prstGeom>
          <a:ln w="12700">
            <a:miter lim="400000"/>
          </a:ln>
        </p:spPr>
      </p:pic>
      <p:pic>
        <p:nvPicPr>
          <p:cNvPr id="146" name="Image" descr="Image"/>
          <p:cNvPicPr>
            <a:picLocks noChangeAspect="1"/>
          </p:cNvPicPr>
          <p:nvPr/>
        </p:nvPicPr>
        <p:blipFill>
          <a:blip r:embed="rId4"/>
          <a:stretch>
            <a:fillRect/>
          </a:stretch>
        </p:blipFill>
        <p:spPr>
          <a:xfrm>
            <a:off x="1800140" y="9426254"/>
            <a:ext cx="2156986" cy="2156986"/>
          </a:xfrm>
          <a:prstGeom prst="rect">
            <a:avLst/>
          </a:prstGeom>
          <a:ln w="12700">
            <a:miter lim="400000"/>
          </a:ln>
        </p:spPr>
      </p:pic>
      <p:grpSp>
        <p:nvGrpSpPr>
          <p:cNvPr id="149" name="Model:…"/>
          <p:cNvGrpSpPr/>
          <p:nvPr/>
        </p:nvGrpSpPr>
        <p:grpSpPr>
          <a:xfrm>
            <a:off x="2438345" y="12043527"/>
            <a:ext cx="8592160" cy="1778001"/>
            <a:chOff x="0" y="0"/>
            <a:chExt cx="8592159" cy="1778000"/>
          </a:xfrm>
        </p:grpSpPr>
        <p:sp>
          <p:nvSpPr>
            <p:cNvPr id="148" name="Model:…"/>
            <p:cNvSpPr txBox="1"/>
            <p:nvPr/>
          </p:nvSpPr>
          <p:spPr>
            <a:xfrm>
              <a:off x="215900" y="139700"/>
              <a:ext cx="8160360" cy="121920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talking through a network</a:t>
              </a:r>
            </a:p>
          </p:txBody>
        </p:sp>
        <p:pic>
          <p:nvPicPr>
            <p:cNvPr id="147" name="Model:… Model:Many servers talking through a network" descr="Model:… Model:Many servers talking through a network"/>
            <p:cNvPicPr>
              <a:picLocks/>
            </p:cNvPicPr>
            <p:nvPr/>
          </p:nvPicPr>
          <p:blipFill>
            <a:blip r:embed="rId5"/>
            <a:stretch>
              <a:fillRect/>
            </a:stretch>
          </p:blipFill>
          <p:spPr>
            <a:xfrm>
              <a:off x="0" y="0"/>
              <a:ext cx="8592160" cy="1778000"/>
            </a:xfrm>
            <a:prstGeom prst="rect">
              <a:avLst/>
            </a:prstGeom>
            <a:effectLst/>
          </p:spPr>
        </p:pic>
      </p:grpSp>
      <p:pic>
        <p:nvPicPr>
          <p:cNvPr id="150" name="Image" descr="Image"/>
          <p:cNvPicPr>
            <a:picLocks noChangeAspect="1"/>
          </p:cNvPicPr>
          <p:nvPr/>
        </p:nvPicPr>
        <p:blipFill>
          <a:blip r:embed="rId3"/>
          <a:stretch>
            <a:fillRect/>
          </a:stretch>
        </p:blipFill>
        <p:spPr>
          <a:xfrm>
            <a:off x="14601559" y="6320874"/>
            <a:ext cx="6362033" cy="3264289"/>
          </a:xfrm>
          <a:prstGeom prst="rect">
            <a:avLst/>
          </a:prstGeom>
          <a:ln w="12700">
            <a:miter lim="400000"/>
          </a:ln>
        </p:spPr>
      </p:pic>
      <p:sp>
        <p:nvSpPr>
          <p:cNvPr id="171" name="Connection Line"/>
          <p:cNvSpPr/>
          <p:nvPr/>
        </p:nvSpPr>
        <p:spPr>
          <a:xfrm>
            <a:off x="18375830" y="5371576"/>
            <a:ext cx="3112169" cy="25814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a:lstStyle/>
          <a:p>
            <a:endParaRPr/>
          </a:p>
        </p:txBody>
      </p:sp>
      <p:sp>
        <p:nvSpPr>
          <p:cNvPr id="172" name="Connection Line"/>
          <p:cNvSpPr/>
          <p:nvPr/>
        </p:nvSpPr>
        <p:spPr>
          <a:xfrm>
            <a:off x="14334556" y="7953018"/>
            <a:ext cx="7153443" cy="2133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a:lstStyle/>
          <a:p>
            <a:endParaRPr/>
          </a:p>
        </p:txBody>
      </p:sp>
      <p:sp>
        <p:nvSpPr>
          <p:cNvPr id="173" name="Connection Line"/>
          <p:cNvSpPr/>
          <p:nvPr/>
        </p:nvSpPr>
        <p:spPr>
          <a:xfrm>
            <a:off x="18584377" y="7953018"/>
            <a:ext cx="2903622" cy="2582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a:lstStyle/>
          <a:p>
            <a:endParaRPr/>
          </a:p>
        </p:txBody>
      </p:sp>
      <p:sp>
        <p:nvSpPr>
          <p:cNvPr id="174" name="Connection Line"/>
          <p:cNvSpPr/>
          <p:nvPr/>
        </p:nvSpPr>
        <p:spPr>
          <a:xfrm>
            <a:off x="14174134" y="5692418"/>
            <a:ext cx="7313864" cy="2260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a:lstStyle/>
          <a:p>
            <a:endParaRPr/>
          </a:p>
        </p:txBody>
      </p:sp>
      <p:sp>
        <p:nvSpPr>
          <p:cNvPr id="175" name="Connection Line"/>
          <p:cNvSpPr/>
          <p:nvPr/>
        </p:nvSpPr>
        <p:spPr>
          <a:xfrm>
            <a:off x="14334556" y="9479074"/>
            <a:ext cx="4249822" cy="1056724"/>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a:lstStyle/>
          <a:p>
            <a:endParaRPr/>
          </a:p>
        </p:txBody>
      </p:sp>
      <p:sp>
        <p:nvSpPr>
          <p:cNvPr id="176" name="Connection Line"/>
          <p:cNvSpPr/>
          <p:nvPr/>
        </p:nvSpPr>
        <p:spPr>
          <a:xfrm>
            <a:off x="14174134" y="5692418"/>
            <a:ext cx="1913042" cy="43942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a:lstStyle/>
          <a:p>
            <a:endParaRPr/>
          </a:p>
        </p:txBody>
      </p:sp>
      <p:pic>
        <p:nvPicPr>
          <p:cNvPr id="157" name="Image" descr="Image"/>
          <p:cNvPicPr>
            <a:picLocks noChangeAspect="1"/>
          </p:cNvPicPr>
          <p:nvPr/>
        </p:nvPicPr>
        <p:blipFill>
          <a:blip r:embed="rId4"/>
          <a:stretch>
            <a:fillRect/>
          </a:stretch>
        </p:blipFill>
        <p:spPr>
          <a:xfrm>
            <a:off x="21432153" y="6700432"/>
            <a:ext cx="2156987" cy="2156987"/>
          </a:xfrm>
          <a:prstGeom prst="rect">
            <a:avLst/>
          </a:prstGeom>
          <a:ln w="12700">
            <a:miter lim="400000"/>
          </a:ln>
        </p:spPr>
      </p:pic>
      <p:pic>
        <p:nvPicPr>
          <p:cNvPr id="158" name="Image" descr="Image"/>
          <p:cNvPicPr>
            <a:picLocks noChangeAspect="1"/>
          </p:cNvPicPr>
          <p:nvPr/>
        </p:nvPicPr>
        <p:blipFill>
          <a:blip r:embed="rId4"/>
          <a:stretch>
            <a:fillRect/>
          </a:stretch>
        </p:blipFill>
        <p:spPr>
          <a:xfrm>
            <a:off x="17307996" y="9873365"/>
            <a:ext cx="2156986" cy="2156986"/>
          </a:xfrm>
          <a:prstGeom prst="rect">
            <a:avLst/>
          </a:prstGeom>
          <a:ln w="12700">
            <a:miter lim="400000"/>
          </a:ln>
        </p:spPr>
      </p:pic>
      <p:pic>
        <p:nvPicPr>
          <p:cNvPr id="159" name="Image" descr="Image"/>
          <p:cNvPicPr>
            <a:picLocks noChangeAspect="1"/>
          </p:cNvPicPr>
          <p:nvPr/>
        </p:nvPicPr>
        <p:blipFill>
          <a:blip r:embed="rId6"/>
          <a:stretch>
            <a:fillRect/>
          </a:stretch>
        </p:blipFill>
        <p:spPr>
          <a:xfrm>
            <a:off x="13252747" y="4771031"/>
            <a:ext cx="1842775" cy="1842775"/>
          </a:xfrm>
          <a:prstGeom prst="rect">
            <a:avLst/>
          </a:prstGeom>
          <a:ln w="12700">
            <a:miter lim="400000"/>
          </a:ln>
        </p:spPr>
      </p:pic>
      <p:pic>
        <p:nvPicPr>
          <p:cNvPr id="160" name="Image" descr="Image"/>
          <p:cNvPicPr>
            <a:picLocks noChangeAspect="1"/>
          </p:cNvPicPr>
          <p:nvPr/>
        </p:nvPicPr>
        <p:blipFill>
          <a:blip r:embed="rId6"/>
          <a:stretch>
            <a:fillRect/>
          </a:stretch>
        </p:blipFill>
        <p:spPr>
          <a:xfrm>
            <a:off x="17465102" y="4407216"/>
            <a:ext cx="1842776" cy="1842775"/>
          </a:xfrm>
          <a:prstGeom prst="rect">
            <a:avLst/>
          </a:prstGeom>
          <a:ln w="12700">
            <a:miter lim="400000"/>
          </a:ln>
        </p:spPr>
      </p:pic>
      <p:pic>
        <p:nvPicPr>
          <p:cNvPr id="161" name="Image" descr="Image"/>
          <p:cNvPicPr>
            <a:picLocks noChangeAspect="1"/>
          </p:cNvPicPr>
          <p:nvPr/>
        </p:nvPicPr>
        <p:blipFill>
          <a:blip r:embed="rId6"/>
          <a:stretch>
            <a:fillRect/>
          </a:stretch>
        </p:blipFill>
        <p:spPr>
          <a:xfrm>
            <a:off x="13107032" y="9310503"/>
            <a:ext cx="1842775" cy="1842775"/>
          </a:xfrm>
          <a:prstGeom prst="rect">
            <a:avLst/>
          </a:prstGeom>
          <a:ln w="12700">
            <a:miter lim="400000"/>
          </a:ln>
        </p:spPr>
      </p:pic>
      <p:grpSp>
        <p:nvGrpSpPr>
          <p:cNvPr id="164" name="Model:…"/>
          <p:cNvGrpSpPr/>
          <p:nvPr/>
        </p:nvGrpSpPr>
        <p:grpSpPr>
          <a:xfrm>
            <a:off x="12615804" y="12043527"/>
            <a:ext cx="10955427" cy="1778001"/>
            <a:chOff x="0" y="0"/>
            <a:chExt cx="10955426" cy="1778000"/>
          </a:xfrm>
        </p:grpSpPr>
        <p:sp>
          <p:nvSpPr>
            <p:cNvPr id="163" name="Model:…"/>
            <p:cNvSpPr txBox="1"/>
            <p:nvPr/>
          </p:nvSpPr>
          <p:spPr>
            <a:xfrm>
              <a:off x="215899" y="139700"/>
              <a:ext cx="10523628" cy="121920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and clients talking through a network</a:t>
              </a:r>
            </a:p>
          </p:txBody>
        </p:sp>
        <p:pic>
          <p:nvPicPr>
            <p:cNvPr id="162" name="Model:… Model:Many servers and clients talking through a network" descr="Model:… Model:Many servers and clients talking through a network"/>
            <p:cNvPicPr>
              <a:picLocks/>
            </p:cNvPicPr>
            <p:nvPr/>
          </p:nvPicPr>
          <p:blipFill>
            <a:blip r:embed="rId7"/>
            <a:stretch>
              <a:fillRect/>
            </a:stretch>
          </p:blipFill>
          <p:spPr>
            <a:xfrm>
              <a:off x="-1" y="0"/>
              <a:ext cx="10955428" cy="1778000"/>
            </a:xfrm>
            <a:prstGeom prst="rect">
              <a:avLst/>
            </a:prstGeom>
            <a:effectLst/>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o these fallacies still hold?"/>
          <p:cNvSpPr txBox="1">
            <a:spLocks noGrp="1"/>
          </p:cNvSpPr>
          <p:nvPr>
            <p:ph type="title"/>
          </p:nvPr>
        </p:nvSpPr>
        <p:spPr>
          <a:prstGeom prst="rect">
            <a:avLst/>
          </a:prstGeom>
        </p:spPr>
        <p:txBody>
          <a:bodyPr/>
          <a:lstStyle/>
          <a:p>
            <a:r>
              <a:rPr lang="en-US" dirty="0"/>
              <a:t>What can go wrong?</a:t>
            </a:r>
            <a:endParaRPr dirty="0"/>
          </a:p>
        </p:txBody>
      </p:sp>
      <p:sp>
        <p:nvSpPr>
          <p:cNvPr id="390" name="We still rely on other administrators, who are not infallibl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We still rely on other administrators, who are not infallible</a:t>
            </a:r>
          </a:p>
        </p:txBody>
      </p:sp>
      <p:pic>
        <p:nvPicPr>
          <p:cNvPr id="391" name="Image" descr="Image"/>
          <p:cNvPicPr>
            <a:picLocks noChangeAspect="1"/>
          </p:cNvPicPr>
          <p:nvPr/>
        </p:nvPicPr>
        <p:blipFill>
          <a:blip r:embed="rId2"/>
          <a:stretch>
            <a:fillRect/>
          </a:stretch>
        </p:blipFill>
        <p:spPr>
          <a:xfrm>
            <a:off x="12123965" y="3414764"/>
            <a:ext cx="12228261" cy="13716001"/>
          </a:xfrm>
          <a:prstGeom prst="rect">
            <a:avLst/>
          </a:prstGeom>
          <a:ln w="12700">
            <a:miter lim="400000"/>
          </a:ln>
        </p:spPr>
      </p:pic>
      <p:pic>
        <p:nvPicPr>
          <p:cNvPr id="392" name="Image" descr="Image"/>
          <p:cNvPicPr>
            <a:picLocks noChangeAspect="1"/>
          </p:cNvPicPr>
          <p:nvPr/>
        </p:nvPicPr>
        <p:blipFill>
          <a:blip r:embed="rId3"/>
          <a:stretch>
            <a:fillRect/>
          </a:stretch>
        </p:blipFill>
        <p:spPr>
          <a:xfrm>
            <a:off x="2003320" y="3414764"/>
            <a:ext cx="6972301" cy="106426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ould we make {our software} distributed?"/>
          <p:cNvSpPr txBox="1">
            <a:spLocks noGrp="1"/>
          </p:cNvSpPr>
          <p:nvPr>
            <p:ph type="title"/>
          </p:nvPr>
        </p:nvSpPr>
        <p:spPr>
          <a:prstGeom prst="rect">
            <a:avLst/>
          </a:prstGeom>
        </p:spPr>
        <p:txBody>
          <a:bodyPr/>
          <a:lstStyle/>
          <a:p>
            <a:r>
              <a:t>Should we make {our software} distributed?</a:t>
            </a:r>
          </a:p>
        </p:txBody>
      </p:sp>
      <p:sp>
        <p:nvSpPr>
          <p:cNvPr id="395" name="Reflecting on goals + challeng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Reflecting on goals + challenges</a:t>
            </a:r>
          </a:p>
        </p:txBody>
      </p:sp>
      <p:sp>
        <p:nvSpPr>
          <p:cNvPr id="396" name="Do we need to store more data than one computer can store?…"/>
          <p:cNvSpPr txBox="1">
            <a:spLocks noGrp="1"/>
          </p:cNvSpPr>
          <p:nvPr>
            <p:ph type="body" idx="1"/>
          </p:nvPr>
        </p:nvSpPr>
        <p:spPr>
          <a:prstGeom prst="rect">
            <a:avLst/>
          </a:prstGeom>
        </p:spPr>
        <p:txBody>
          <a:bodyPr/>
          <a:lstStyle/>
          <a:p>
            <a:r>
              <a:t>Do we need to store more data than one computer can store?</a:t>
            </a:r>
          </a:p>
          <a:p>
            <a:r>
              <a:t>Do we need to process requests faster than one computer can?</a:t>
            </a:r>
          </a:p>
          <a:p>
            <a:r>
              <a:t>Are we willing and able to take on these additional complications?</a:t>
            </a:r>
          </a:p>
          <a:p>
            <a:r>
              <a:t>Next lesson: what tools do we have at our disposal?</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Why expand to distributed systems?"/>
          <p:cNvSpPr txBox="1">
            <a:spLocks noGrp="1"/>
          </p:cNvSpPr>
          <p:nvPr>
            <p:ph type="title"/>
          </p:nvPr>
        </p:nvSpPr>
        <p:spPr>
          <a:prstGeom prst="rect">
            <a:avLst/>
          </a:prstGeom>
        </p:spPr>
        <p:txBody>
          <a:bodyPr/>
          <a:lstStyle/>
          <a:p>
            <a:r>
              <a:rPr dirty="0"/>
              <a:t>Why expand to distributed systems?</a:t>
            </a:r>
          </a:p>
        </p:txBody>
      </p:sp>
      <p:sp>
        <p:nvSpPr>
          <p:cNvPr id="181" name="Slide Subtitle"/>
          <p:cNvSpPr txBox="1">
            <a:spLocks noGrp="1"/>
          </p:cNvSpPr>
          <p:nvPr>
            <p:ph type="body" idx="21"/>
          </p:nvPr>
        </p:nvSpPr>
        <p:spPr>
          <a:prstGeom prst="rect">
            <a:avLst/>
          </a:prstGeom>
        </p:spPr>
        <p:txBody>
          <a:bodyPr/>
          <a:lstStyle/>
          <a:p>
            <a:endParaRPr dirty="0"/>
          </a:p>
        </p:txBody>
      </p:sp>
      <p:sp>
        <p:nvSpPr>
          <p:cNvPr id="182" name="Scalability…"/>
          <p:cNvSpPr txBox="1">
            <a:spLocks noGrp="1"/>
          </p:cNvSpPr>
          <p:nvPr>
            <p:ph type="body" idx="1"/>
          </p:nvPr>
        </p:nvSpPr>
        <p:spPr>
          <a:prstGeom prst="rect">
            <a:avLst/>
          </a:prstGeom>
        </p:spPr>
        <p:txBody>
          <a:bodyPr/>
          <a:lstStyle/>
          <a:p>
            <a:r>
              <a:rPr dirty="0"/>
              <a:t>Scalability</a:t>
            </a:r>
          </a:p>
          <a:p>
            <a:r>
              <a:rPr dirty="0"/>
              <a:t>Performance</a:t>
            </a:r>
          </a:p>
          <a:p>
            <a:r>
              <a:rPr dirty="0"/>
              <a:t>Latency</a:t>
            </a:r>
          </a:p>
          <a:p>
            <a:r>
              <a:rPr dirty="0"/>
              <a:t>Availability</a:t>
            </a:r>
          </a:p>
          <a:p>
            <a:r>
              <a:rPr dirty="0"/>
              <a:t>Fault Tolerance</a:t>
            </a:r>
          </a:p>
        </p:txBody>
      </p:sp>
      <p:sp>
        <p:nvSpPr>
          <p:cNvPr id="183"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9FB7B-7D95-F447-993E-956EE13742FC}"/>
              </a:ext>
            </a:extLst>
          </p:cNvPr>
          <p:cNvSpPr>
            <a:spLocks noGrp="1"/>
          </p:cNvSpPr>
          <p:nvPr>
            <p:ph type="title"/>
          </p:nvPr>
        </p:nvSpPr>
        <p:spPr/>
        <p:txBody>
          <a:bodyPr/>
          <a:lstStyle/>
          <a:p>
            <a:r>
              <a:rPr lang="en-US" dirty="0"/>
              <a:t>Example: Domain Name System (DNS)</a:t>
            </a:r>
          </a:p>
        </p:txBody>
      </p:sp>
      <p:sp>
        <p:nvSpPr>
          <p:cNvPr id="3" name="Text Placeholder 2">
            <a:extLst>
              <a:ext uri="{FF2B5EF4-FFF2-40B4-BE49-F238E27FC236}">
                <a16:creationId xmlns:a16="http://schemas.microsoft.com/office/drawing/2014/main" id="{CAB6B979-2EF0-B84B-85AB-FC42D3552104}"/>
              </a:ext>
            </a:extLst>
          </p:cNvPr>
          <p:cNvSpPr>
            <a:spLocks noGrp="1"/>
          </p:cNvSpPr>
          <p:nvPr>
            <p:ph type="body" sz="quarter" idx="21"/>
          </p:nvPr>
        </p:nvSpPr>
        <p:spPr/>
        <p:txBody>
          <a:bodyPr/>
          <a:lstStyle/>
          <a:p>
            <a:r>
              <a:rPr lang="en-US" dirty="0"/>
              <a:t>Problem Statement</a:t>
            </a:r>
          </a:p>
        </p:txBody>
      </p:sp>
      <p:sp>
        <p:nvSpPr>
          <p:cNvPr id="4" name="Text Placeholder 3">
            <a:extLst>
              <a:ext uri="{FF2B5EF4-FFF2-40B4-BE49-F238E27FC236}">
                <a16:creationId xmlns:a16="http://schemas.microsoft.com/office/drawing/2014/main" id="{E07ED837-618A-B646-AA09-6912901B1BFC}"/>
              </a:ext>
            </a:extLst>
          </p:cNvPr>
          <p:cNvSpPr>
            <a:spLocks noGrp="1"/>
          </p:cNvSpPr>
          <p:nvPr>
            <p:ph type="body" idx="1"/>
          </p:nvPr>
        </p:nvSpPr>
        <p:spPr/>
        <p:txBody>
          <a:bodyPr/>
          <a:lstStyle/>
          <a:p>
            <a:r>
              <a:rPr lang="en-US" dirty="0"/>
              <a:t>Nodes (hosts) on a network are identified by IP addresses</a:t>
            </a:r>
          </a:p>
          <a:p>
            <a:r>
              <a:rPr lang="en-US" dirty="0"/>
              <a:t>E.g.: 142.251.41.4</a:t>
            </a:r>
          </a:p>
          <a:p>
            <a:r>
              <a:rPr lang="en-US" dirty="0"/>
              <a:t>We humans prefer something easier to remember: </a:t>
            </a:r>
            <a:r>
              <a:rPr lang="en-US" dirty="0" err="1"/>
              <a:t>google.com</a:t>
            </a:r>
            <a:r>
              <a:rPr lang="en-US" dirty="0"/>
              <a:t>, </a:t>
            </a:r>
            <a:r>
              <a:rPr lang="en-US" dirty="0" err="1"/>
              <a:t>facebook.com</a:t>
            </a:r>
            <a:r>
              <a:rPr lang="en-US" dirty="0"/>
              <a:t>, </a:t>
            </a:r>
            <a:r>
              <a:rPr lang="en-US" dirty="0" err="1"/>
              <a:t>northeastern.edu</a:t>
            </a:r>
            <a:endParaRPr lang="en-US" dirty="0"/>
          </a:p>
          <a:p>
            <a:r>
              <a:rPr lang="en-US" dirty="0"/>
              <a:t>We need to keep a directory of domain names and their addresses</a:t>
            </a:r>
          </a:p>
          <a:p>
            <a:r>
              <a:rPr lang="en-US" dirty="0"/>
              <a:t>We also need to make sure everybody gets directed to the correct host</a:t>
            </a:r>
          </a:p>
        </p:txBody>
      </p:sp>
    </p:spTree>
    <p:extLst>
      <p:ext uri="{BB962C8B-B14F-4D97-AF65-F5344CB8AC3E}">
        <p14:creationId xmlns:p14="http://schemas.microsoft.com/office/powerpoint/2010/main" val="27213868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How do we find data?"/>
          <p:cNvSpPr txBox="1">
            <a:spLocks noGrp="1"/>
          </p:cNvSpPr>
          <p:nvPr>
            <p:ph type="title"/>
          </p:nvPr>
        </p:nvSpPr>
        <p:spPr>
          <a:prstGeom prst="rect">
            <a:avLst/>
          </a:prstGeom>
        </p:spPr>
        <p:txBody>
          <a:bodyPr>
            <a:normAutofit/>
          </a:bodyPr>
          <a:lstStyle/>
          <a:p>
            <a:r>
              <a:rPr lang="en-US" dirty="0"/>
              <a:t>Example: Domain Name System (DNS)</a:t>
            </a:r>
            <a:endParaRPr dirty="0"/>
          </a:p>
        </p:txBody>
      </p:sp>
      <p:sp>
        <p:nvSpPr>
          <p:cNvPr id="2" name="Text Placeholder 1">
            <a:extLst>
              <a:ext uri="{FF2B5EF4-FFF2-40B4-BE49-F238E27FC236}">
                <a16:creationId xmlns:a16="http://schemas.microsoft.com/office/drawing/2014/main" id="{2AF0A44A-94D8-394C-8FBE-49873B1F7A09}"/>
              </a:ext>
            </a:extLst>
          </p:cNvPr>
          <p:cNvSpPr>
            <a:spLocks noGrp="1"/>
          </p:cNvSpPr>
          <p:nvPr>
            <p:ph type="body" sz="quarter" idx="21"/>
          </p:nvPr>
        </p:nvSpPr>
        <p:spPr/>
        <p:txBody>
          <a:bodyPr/>
          <a:lstStyle/>
          <a:p>
            <a:endParaRPr lang="en-US" dirty="0"/>
          </a:p>
        </p:txBody>
      </p:sp>
      <p:sp>
        <p:nvSpPr>
          <p:cNvPr id="171" name="DNS - Domain Name System - responsible for mapping IP address to human-readable domain names…"/>
          <p:cNvSpPr txBox="1">
            <a:spLocks noGrp="1"/>
          </p:cNvSpPr>
          <p:nvPr>
            <p:ph type="body" idx="1"/>
          </p:nvPr>
        </p:nvSpPr>
        <p:spPr>
          <a:prstGeom prst="rect">
            <a:avLst/>
          </a:prstGeom>
        </p:spPr>
        <p:txBody>
          <a:bodyPr/>
          <a:lstStyle/>
          <a:p>
            <a:r>
              <a:rPr lang="en-US" dirty="0"/>
              <a:t>Need to handle millions of DNS queries per second</a:t>
            </a:r>
          </a:p>
          <a:p>
            <a:r>
              <a:rPr dirty="0"/>
              <a:t>Not immediately obvious how to scale: how do we maintain </a:t>
            </a:r>
            <a:r>
              <a:rPr lang="en-US" dirty="0"/>
              <a:t>replication</a:t>
            </a:r>
            <a:r>
              <a:rPr dirty="0"/>
              <a:t>, some measure of consistency?</a:t>
            </a:r>
          </a:p>
        </p:txBody>
      </p:sp>
      <p:sp>
        <p:nvSpPr>
          <p:cNvPr id="1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174" name="Image" descr="Image"/>
          <p:cNvPicPr>
            <a:picLocks noChangeAspect="1"/>
          </p:cNvPicPr>
          <p:nvPr/>
        </p:nvPicPr>
        <p:blipFill>
          <a:blip r:embed="rId2"/>
          <a:stretch>
            <a:fillRect/>
          </a:stretch>
        </p:blipFill>
        <p:spPr>
          <a:xfrm>
            <a:off x="6929692" y="10293671"/>
            <a:ext cx="1814728" cy="1814728"/>
          </a:xfrm>
          <a:prstGeom prst="rect">
            <a:avLst/>
          </a:prstGeom>
          <a:ln w="12700">
            <a:miter lim="400000"/>
          </a:ln>
        </p:spPr>
      </p:pic>
      <p:grpSp>
        <p:nvGrpSpPr>
          <p:cNvPr id="177" name="Group"/>
          <p:cNvGrpSpPr/>
          <p:nvPr/>
        </p:nvGrpSpPr>
        <p:grpSpPr>
          <a:xfrm>
            <a:off x="14506192" y="8384482"/>
            <a:ext cx="2482343" cy="2424686"/>
            <a:chOff x="523430" y="402495"/>
            <a:chExt cx="2482341" cy="2424684"/>
          </a:xfrm>
        </p:grpSpPr>
        <p:pic>
          <p:nvPicPr>
            <p:cNvPr id="175" name="Image" descr="Image"/>
            <p:cNvPicPr>
              <a:picLocks noChangeAspect="1"/>
            </p:cNvPicPr>
            <p:nvPr/>
          </p:nvPicPr>
          <p:blipFill>
            <a:blip r:embed="rId3"/>
            <a:stretch>
              <a:fillRect/>
            </a:stretch>
          </p:blipFill>
          <p:spPr>
            <a:xfrm>
              <a:off x="523430" y="402495"/>
              <a:ext cx="2424686" cy="2424685"/>
            </a:xfrm>
            <a:prstGeom prst="rect">
              <a:avLst/>
            </a:prstGeom>
            <a:ln w="12700" cap="flat">
              <a:noFill/>
              <a:miter lim="400000"/>
            </a:ln>
            <a:effectLst/>
          </p:spPr>
        </p:pic>
        <p:sp>
          <p:nvSpPr>
            <p:cNvPr id="176" name="DNS Server"/>
            <p:cNvSpPr/>
            <p:nvPr/>
          </p:nvSpPr>
          <p:spPr>
            <a:xfrm>
              <a:off x="173577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DNS Server</a:t>
              </a:r>
            </a:p>
          </p:txBody>
        </p:sp>
      </p:grpSp>
      <p:grpSp>
        <p:nvGrpSpPr>
          <p:cNvPr id="180" name="Group"/>
          <p:cNvGrpSpPr/>
          <p:nvPr/>
        </p:nvGrpSpPr>
        <p:grpSpPr>
          <a:xfrm>
            <a:off x="8943460" y="9614022"/>
            <a:ext cx="5265017" cy="1397794"/>
            <a:chOff x="0" y="713719"/>
            <a:chExt cx="5265015" cy="1397792"/>
          </a:xfrm>
        </p:grpSpPr>
        <p:sp>
          <p:nvSpPr>
            <p:cNvPr id="178" name="facebook.com?"/>
            <p:cNvSpPr/>
            <p:nvPr/>
          </p:nvSpPr>
          <p:spPr>
            <a:xfrm>
              <a:off x="2363495" y="894838"/>
              <a:ext cx="1497571" cy="99150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a:defRPr sz="5000" b="0">
                  <a:latin typeface="Helvetica Light"/>
                  <a:ea typeface="Helvetica Light"/>
                  <a:cs typeface="Helvetica Light"/>
                  <a:sym typeface="Helvetica Light"/>
                </a:defRPr>
              </a:pPr>
              <a:r>
                <a:rPr>
                  <a:hlinkClick r:id="rId4"/>
                </a:rPr>
                <a:t>facebook.com</a:t>
              </a:r>
              <a:r>
                <a:t>?</a:t>
              </a:r>
            </a:p>
          </p:txBody>
        </p:sp>
        <p:sp>
          <p:nvSpPr>
            <p:cNvPr id="179" name="Line"/>
            <p:cNvSpPr/>
            <p:nvPr/>
          </p:nvSpPr>
          <p:spPr>
            <a:xfrm flipV="1">
              <a:off x="-1" y="713719"/>
              <a:ext cx="5265017" cy="139779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183" name="Group"/>
          <p:cNvGrpSpPr/>
          <p:nvPr/>
        </p:nvGrpSpPr>
        <p:grpSpPr>
          <a:xfrm>
            <a:off x="9052860" y="10492508"/>
            <a:ext cx="5523510" cy="1396000"/>
            <a:chOff x="0" y="432192"/>
            <a:chExt cx="5523508" cy="1395998"/>
          </a:xfrm>
        </p:grpSpPr>
        <p:sp>
          <p:nvSpPr>
            <p:cNvPr id="181" name="31.13.66.35"/>
            <p:cNvSpPr/>
            <p:nvPr/>
          </p:nvSpPr>
          <p:spPr>
            <a:xfrm>
              <a:off x="2539636" y="792993"/>
              <a:ext cx="1497570" cy="99150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31.13.66.35</a:t>
              </a:r>
            </a:p>
          </p:txBody>
        </p:sp>
        <p:sp>
          <p:nvSpPr>
            <p:cNvPr id="182" name="Line"/>
            <p:cNvSpPr/>
            <p:nvPr/>
          </p:nvSpPr>
          <p:spPr>
            <a:xfrm flipH="1">
              <a:off x="-1" y="432192"/>
              <a:ext cx="5523510" cy="139600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pic>
        <p:nvPicPr>
          <p:cNvPr id="184" name="Image" descr="Image"/>
          <p:cNvPicPr>
            <a:picLocks noChangeAspect="1"/>
          </p:cNvPicPr>
          <p:nvPr/>
        </p:nvPicPr>
        <p:blipFill>
          <a:blip r:embed="rId3"/>
          <a:stretch>
            <a:fillRect/>
          </a:stretch>
        </p:blipFill>
        <p:spPr>
          <a:xfrm>
            <a:off x="14633193" y="8511482"/>
            <a:ext cx="2424686" cy="2424686"/>
          </a:xfrm>
          <a:prstGeom prst="rect">
            <a:avLst/>
          </a:prstGeom>
          <a:ln w="12700">
            <a:miter lim="400000"/>
          </a:ln>
        </p:spPr>
      </p:pic>
      <p:pic>
        <p:nvPicPr>
          <p:cNvPr id="185" name="Image" descr="Image"/>
          <p:cNvPicPr>
            <a:picLocks noChangeAspect="1"/>
          </p:cNvPicPr>
          <p:nvPr/>
        </p:nvPicPr>
        <p:blipFill>
          <a:blip r:embed="rId3"/>
          <a:stretch>
            <a:fillRect/>
          </a:stretch>
        </p:blipFill>
        <p:spPr>
          <a:xfrm>
            <a:off x="14760193" y="8638482"/>
            <a:ext cx="2424686" cy="2424686"/>
          </a:xfrm>
          <a:prstGeom prst="rect">
            <a:avLst/>
          </a:prstGeom>
          <a:ln w="12700">
            <a:miter lim="400000"/>
          </a:ln>
        </p:spPr>
      </p:pic>
      <p:pic>
        <p:nvPicPr>
          <p:cNvPr id="186" name="Image" descr="Image"/>
          <p:cNvPicPr>
            <a:picLocks noChangeAspect="1"/>
          </p:cNvPicPr>
          <p:nvPr/>
        </p:nvPicPr>
        <p:blipFill>
          <a:blip r:embed="rId3"/>
          <a:stretch>
            <a:fillRect/>
          </a:stretch>
        </p:blipFill>
        <p:spPr>
          <a:xfrm>
            <a:off x="14887193" y="8765482"/>
            <a:ext cx="2424686" cy="2424686"/>
          </a:xfrm>
          <a:prstGeom prst="rect">
            <a:avLst/>
          </a:prstGeom>
          <a:ln w="12700">
            <a:miter lim="400000"/>
          </a:ln>
        </p:spPr>
      </p:pic>
      <p:pic>
        <p:nvPicPr>
          <p:cNvPr id="187" name="Image" descr="Image"/>
          <p:cNvPicPr>
            <a:picLocks noChangeAspect="1"/>
          </p:cNvPicPr>
          <p:nvPr/>
        </p:nvPicPr>
        <p:blipFill>
          <a:blip r:embed="rId3"/>
          <a:stretch>
            <a:fillRect/>
          </a:stretch>
        </p:blipFill>
        <p:spPr>
          <a:xfrm>
            <a:off x="15014193" y="8892482"/>
            <a:ext cx="2424686" cy="2424686"/>
          </a:xfrm>
          <a:prstGeom prst="rect">
            <a:avLst/>
          </a:prstGeom>
          <a:ln w="12700">
            <a:miter lim="400000"/>
          </a:ln>
        </p:spPr>
      </p:pic>
      <p:pic>
        <p:nvPicPr>
          <p:cNvPr id="188" name="Image" descr="Image"/>
          <p:cNvPicPr>
            <a:picLocks noChangeAspect="1"/>
          </p:cNvPicPr>
          <p:nvPr/>
        </p:nvPicPr>
        <p:blipFill>
          <a:blip r:embed="rId3"/>
          <a:stretch>
            <a:fillRect/>
          </a:stretch>
        </p:blipFill>
        <p:spPr>
          <a:xfrm>
            <a:off x="15141193" y="9019482"/>
            <a:ext cx="2424686" cy="2424686"/>
          </a:xfrm>
          <a:prstGeom prst="rect">
            <a:avLst/>
          </a:prstGeom>
          <a:ln w="12700">
            <a:miter lim="400000"/>
          </a:ln>
        </p:spPr>
      </p:pic>
      <p:pic>
        <p:nvPicPr>
          <p:cNvPr id="189" name="Image" descr="Image"/>
          <p:cNvPicPr>
            <a:picLocks noChangeAspect="1"/>
          </p:cNvPicPr>
          <p:nvPr/>
        </p:nvPicPr>
        <p:blipFill>
          <a:blip r:embed="rId3"/>
          <a:stretch>
            <a:fillRect/>
          </a:stretch>
        </p:blipFill>
        <p:spPr>
          <a:xfrm>
            <a:off x="15268193" y="9146482"/>
            <a:ext cx="2424686" cy="2424686"/>
          </a:xfrm>
          <a:prstGeom prst="rect">
            <a:avLst/>
          </a:prstGeom>
          <a:ln w="12700">
            <a:miter lim="400000"/>
          </a:ln>
        </p:spPr>
      </p:pic>
      <p:pic>
        <p:nvPicPr>
          <p:cNvPr id="190" name="Image" descr="Image"/>
          <p:cNvPicPr>
            <a:picLocks noChangeAspect="1"/>
          </p:cNvPicPr>
          <p:nvPr/>
        </p:nvPicPr>
        <p:blipFill>
          <a:blip r:embed="rId3"/>
          <a:stretch>
            <a:fillRect/>
          </a:stretch>
        </p:blipFill>
        <p:spPr>
          <a:xfrm>
            <a:off x="15395193" y="9273482"/>
            <a:ext cx="2424686" cy="2424686"/>
          </a:xfrm>
          <a:prstGeom prst="rect">
            <a:avLst/>
          </a:prstGeom>
          <a:ln w="12700">
            <a:miter lim="400000"/>
          </a:ln>
        </p:spPr>
      </p:pic>
      <p:pic>
        <p:nvPicPr>
          <p:cNvPr id="191" name="Image" descr="Image"/>
          <p:cNvPicPr>
            <a:picLocks noChangeAspect="1"/>
          </p:cNvPicPr>
          <p:nvPr/>
        </p:nvPicPr>
        <p:blipFill>
          <a:blip r:embed="rId3"/>
          <a:stretch>
            <a:fillRect/>
          </a:stretch>
        </p:blipFill>
        <p:spPr>
          <a:xfrm>
            <a:off x="15522193" y="9400482"/>
            <a:ext cx="2424686" cy="2424686"/>
          </a:xfrm>
          <a:prstGeom prst="rect">
            <a:avLst/>
          </a:prstGeom>
          <a:ln w="12700">
            <a:miter lim="400000"/>
          </a:ln>
        </p:spPr>
      </p:pic>
      <p:pic>
        <p:nvPicPr>
          <p:cNvPr id="192" name="Image" descr="Image"/>
          <p:cNvPicPr>
            <a:picLocks noChangeAspect="1"/>
          </p:cNvPicPr>
          <p:nvPr/>
        </p:nvPicPr>
        <p:blipFill>
          <a:blip r:embed="rId3"/>
          <a:stretch>
            <a:fillRect/>
          </a:stretch>
        </p:blipFill>
        <p:spPr>
          <a:xfrm>
            <a:off x="15649193" y="9527482"/>
            <a:ext cx="2424686" cy="2424686"/>
          </a:xfrm>
          <a:prstGeom prst="rect">
            <a:avLst/>
          </a:prstGeom>
          <a:ln w="12700">
            <a:miter lim="400000"/>
          </a:ln>
        </p:spPr>
      </p:pic>
      <p:pic>
        <p:nvPicPr>
          <p:cNvPr id="193" name="Image" descr="Image"/>
          <p:cNvPicPr>
            <a:picLocks noChangeAspect="1"/>
          </p:cNvPicPr>
          <p:nvPr/>
        </p:nvPicPr>
        <p:blipFill>
          <a:blip r:embed="rId3"/>
          <a:stretch>
            <a:fillRect/>
          </a:stretch>
        </p:blipFill>
        <p:spPr>
          <a:xfrm>
            <a:off x="15776193" y="9654482"/>
            <a:ext cx="2424686" cy="2424686"/>
          </a:xfrm>
          <a:prstGeom prst="rect">
            <a:avLst/>
          </a:prstGeom>
          <a:ln w="12700">
            <a:miter lim="400000"/>
          </a:ln>
        </p:spPr>
      </p:pic>
      <p:pic>
        <p:nvPicPr>
          <p:cNvPr id="194" name="Image" descr="Image"/>
          <p:cNvPicPr>
            <a:picLocks noChangeAspect="1"/>
          </p:cNvPicPr>
          <p:nvPr/>
        </p:nvPicPr>
        <p:blipFill>
          <a:blip r:embed="rId3"/>
          <a:stretch>
            <a:fillRect/>
          </a:stretch>
        </p:blipFill>
        <p:spPr>
          <a:xfrm>
            <a:off x="15903193" y="9781482"/>
            <a:ext cx="2424686" cy="2424686"/>
          </a:xfrm>
          <a:prstGeom prst="rect">
            <a:avLst/>
          </a:prstGeom>
          <a:ln w="12700">
            <a:miter lim="400000"/>
          </a:ln>
        </p:spPr>
      </p:pic>
      <p:pic>
        <p:nvPicPr>
          <p:cNvPr id="195" name="Image" descr="Image"/>
          <p:cNvPicPr>
            <a:picLocks noChangeAspect="1"/>
          </p:cNvPicPr>
          <p:nvPr/>
        </p:nvPicPr>
        <p:blipFill>
          <a:blip r:embed="rId3"/>
          <a:stretch>
            <a:fillRect/>
          </a:stretch>
        </p:blipFill>
        <p:spPr>
          <a:xfrm>
            <a:off x="16030193" y="9908482"/>
            <a:ext cx="2424686" cy="2424686"/>
          </a:xfrm>
          <a:prstGeom prst="rect">
            <a:avLst/>
          </a:prstGeom>
          <a:ln w="12700">
            <a:miter lim="400000"/>
          </a:ln>
        </p:spPr>
      </p:pic>
      <p:pic>
        <p:nvPicPr>
          <p:cNvPr id="196" name="Image" descr="Image"/>
          <p:cNvPicPr>
            <a:picLocks noChangeAspect="1"/>
          </p:cNvPicPr>
          <p:nvPr/>
        </p:nvPicPr>
        <p:blipFill>
          <a:blip r:embed="rId3"/>
          <a:stretch>
            <a:fillRect/>
          </a:stretch>
        </p:blipFill>
        <p:spPr>
          <a:xfrm>
            <a:off x="16157193" y="10035482"/>
            <a:ext cx="2424686" cy="2424686"/>
          </a:xfrm>
          <a:prstGeom prst="rect">
            <a:avLst/>
          </a:prstGeom>
          <a:ln w="12700">
            <a:miter lim="400000"/>
          </a:ln>
        </p:spPr>
      </p:pic>
      <p:pic>
        <p:nvPicPr>
          <p:cNvPr id="197" name="Image" descr="Image"/>
          <p:cNvPicPr>
            <a:picLocks noChangeAspect="1"/>
          </p:cNvPicPr>
          <p:nvPr/>
        </p:nvPicPr>
        <p:blipFill>
          <a:blip r:embed="rId3"/>
          <a:stretch>
            <a:fillRect/>
          </a:stretch>
        </p:blipFill>
        <p:spPr>
          <a:xfrm>
            <a:off x="16284193" y="10162482"/>
            <a:ext cx="2424686" cy="2424686"/>
          </a:xfrm>
          <a:prstGeom prst="rect">
            <a:avLst/>
          </a:prstGeom>
          <a:ln w="12700">
            <a:miter lim="400000"/>
          </a:ln>
        </p:spPr>
      </p:pic>
      <p:pic>
        <p:nvPicPr>
          <p:cNvPr id="198" name="Image" descr="Image"/>
          <p:cNvPicPr>
            <a:picLocks noChangeAspect="1"/>
          </p:cNvPicPr>
          <p:nvPr/>
        </p:nvPicPr>
        <p:blipFill>
          <a:blip r:embed="rId3"/>
          <a:stretch>
            <a:fillRect/>
          </a:stretch>
        </p:blipFill>
        <p:spPr>
          <a:xfrm>
            <a:off x="16411193" y="10289482"/>
            <a:ext cx="2424686" cy="2424686"/>
          </a:xfrm>
          <a:prstGeom prst="rect">
            <a:avLst/>
          </a:prstGeom>
          <a:ln w="12700">
            <a:miter lim="400000"/>
          </a:ln>
        </p:spPr>
      </p:pic>
      <p:pic>
        <p:nvPicPr>
          <p:cNvPr id="199" name="Image" descr="Image"/>
          <p:cNvPicPr>
            <a:picLocks noChangeAspect="1"/>
          </p:cNvPicPr>
          <p:nvPr/>
        </p:nvPicPr>
        <p:blipFill>
          <a:blip r:embed="rId3"/>
          <a:stretch>
            <a:fillRect/>
          </a:stretch>
        </p:blipFill>
        <p:spPr>
          <a:xfrm>
            <a:off x="16538193" y="10416482"/>
            <a:ext cx="2424686" cy="2424686"/>
          </a:xfrm>
          <a:prstGeom prst="rect">
            <a:avLst/>
          </a:prstGeom>
          <a:ln w="12700">
            <a:miter lim="400000"/>
          </a:ln>
        </p:spPr>
      </p:pic>
      <p:pic>
        <p:nvPicPr>
          <p:cNvPr id="200" name="Image" descr="Image"/>
          <p:cNvPicPr>
            <a:picLocks noChangeAspect="1"/>
          </p:cNvPicPr>
          <p:nvPr/>
        </p:nvPicPr>
        <p:blipFill>
          <a:blip r:embed="rId3"/>
          <a:stretch>
            <a:fillRect/>
          </a:stretch>
        </p:blipFill>
        <p:spPr>
          <a:xfrm>
            <a:off x="16665193" y="10543482"/>
            <a:ext cx="2424686" cy="2424686"/>
          </a:xfrm>
          <a:prstGeom prst="rect">
            <a:avLst/>
          </a:prstGeom>
          <a:ln w="12700">
            <a:miter lim="400000"/>
          </a:ln>
        </p:spPr>
      </p:pic>
      <p:pic>
        <p:nvPicPr>
          <p:cNvPr id="201" name="Image" descr="Image"/>
          <p:cNvPicPr>
            <a:picLocks noChangeAspect="1"/>
          </p:cNvPicPr>
          <p:nvPr/>
        </p:nvPicPr>
        <p:blipFill>
          <a:blip r:embed="rId3"/>
          <a:stretch>
            <a:fillRect/>
          </a:stretch>
        </p:blipFill>
        <p:spPr>
          <a:xfrm>
            <a:off x="16792193" y="10670482"/>
            <a:ext cx="2424686" cy="2424686"/>
          </a:xfrm>
          <a:prstGeom prst="rect">
            <a:avLst/>
          </a:prstGeom>
          <a:ln w="12700">
            <a:miter lim="400000"/>
          </a:ln>
        </p:spPr>
      </p:pic>
      <p:pic>
        <p:nvPicPr>
          <p:cNvPr id="202" name="Image" descr="Image"/>
          <p:cNvPicPr>
            <a:picLocks noChangeAspect="1"/>
          </p:cNvPicPr>
          <p:nvPr/>
        </p:nvPicPr>
        <p:blipFill>
          <a:blip r:embed="rId3"/>
          <a:stretch>
            <a:fillRect/>
          </a:stretch>
        </p:blipFill>
        <p:spPr>
          <a:xfrm>
            <a:off x="16919193" y="10797482"/>
            <a:ext cx="2424686" cy="2424686"/>
          </a:xfrm>
          <a:prstGeom prst="rect">
            <a:avLst/>
          </a:prstGeom>
          <a:ln w="12700">
            <a:miter lim="400000"/>
          </a:ln>
        </p:spPr>
      </p:pic>
    </p:spTree>
    <p:extLst>
      <p:ext uri="{BB962C8B-B14F-4D97-AF65-F5344CB8AC3E}">
        <p14:creationId xmlns:p14="http://schemas.microsoft.com/office/powerpoint/2010/main" val="111289144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8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
                                  </p:stCondLst>
                                  <p:iterate>
                                    <p:tmAbs val="0"/>
                                  </p:iterate>
                                  <p:childTnLst>
                                    <p:set>
                                      <p:cBhvr>
                                        <p:cTn id="17" fill="hold"/>
                                        <p:tgtEl>
                                          <p:spTgt spid="185"/>
                                        </p:tgtEl>
                                        <p:attrNameLst>
                                          <p:attrName>style.visibility</p:attrName>
                                        </p:attrNameLst>
                                      </p:cBhvr>
                                      <p:to>
                                        <p:strVal val="visible"/>
                                      </p:to>
                                    </p:set>
                                  </p:childTnLst>
                                </p:cTn>
                              </p:par>
                            </p:childTnLst>
                          </p:cTn>
                        </p:par>
                        <p:par>
                          <p:cTn id="18" fill="hold">
                            <p:stCondLst>
                              <p:cond delay="100"/>
                            </p:stCondLst>
                            <p:childTnLst>
                              <p:par>
                                <p:cTn id="19" presetID="1" presetClass="entr" presetSubtype="0" fill="hold" grpId="0" nodeType="afterEffect">
                                  <p:stCondLst>
                                    <p:cond delay="100"/>
                                  </p:stCondLst>
                                  <p:iterate>
                                    <p:tmAbs val="0"/>
                                  </p:iterate>
                                  <p:childTnLst>
                                    <p:set>
                                      <p:cBhvr>
                                        <p:cTn id="20" fill="hold"/>
                                        <p:tgtEl>
                                          <p:spTgt spid="186"/>
                                        </p:tgtEl>
                                        <p:attrNameLst>
                                          <p:attrName>style.visibility</p:attrName>
                                        </p:attrNameLst>
                                      </p:cBhvr>
                                      <p:to>
                                        <p:strVal val="visible"/>
                                      </p:to>
                                    </p:set>
                                  </p:childTnLst>
                                </p:cTn>
                              </p:par>
                            </p:childTnLst>
                          </p:cTn>
                        </p:par>
                        <p:par>
                          <p:cTn id="21" fill="hold">
                            <p:stCondLst>
                              <p:cond delay="200"/>
                            </p:stCondLst>
                            <p:childTnLst>
                              <p:par>
                                <p:cTn id="22" presetID="1" presetClass="entr" presetSubtype="0" fill="hold" grpId="0" nodeType="afterEffect">
                                  <p:stCondLst>
                                    <p:cond delay="100"/>
                                  </p:stCondLst>
                                  <p:iterate>
                                    <p:tmAbs val="0"/>
                                  </p:iterate>
                                  <p:childTnLst>
                                    <p:set>
                                      <p:cBhvr>
                                        <p:cTn id="23" fill="hold"/>
                                        <p:tgtEl>
                                          <p:spTgt spid="187"/>
                                        </p:tgtEl>
                                        <p:attrNameLst>
                                          <p:attrName>style.visibility</p:attrName>
                                        </p:attrNameLst>
                                      </p:cBhvr>
                                      <p:to>
                                        <p:strVal val="visible"/>
                                      </p:to>
                                    </p:set>
                                  </p:childTnLst>
                                </p:cTn>
                              </p:par>
                            </p:childTnLst>
                          </p:cTn>
                        </p:par>
                        <p:par>
                          <p:cTn id="24" fill="hold">
                            <p:stCondLst>
                              <p:cond delay="300"/>
                            </p:stCondLst>
                            <p:childTnLst>
                              <p:par>
                                <p:cTn id="25" presetID="1" presetClass="entr" presetSubtype="0" fill="hold" grpId="0" nodeType="afterEffect">
                                  <p:stCondLst>
                                    <p:cond delay="100"/>
                                  </p:stCondLst>
                                  <p:iterate>
                                    <p:tmAbs val="0"/>
                                  </p:iterate>
                                  <p:childTnLst>
                                    <p:set>
                                      <p:cBhvr>
                                        <p:cTn id="26" fill="hold"/>
                                        <p:tgtEl>
                                          <p:spTgt spid="188"/>
                                        </p:tgtEl>
                                        <p:attrNameLst>
                                          <p:attrName>style.visibility</p:attrName>
                                        </p:attrNameLst>
                                      </p:cBhvr>
                                      <p:to>
                                        <p:strVal val="visible"/>
                                      </p:to>
                                    </p:set>
                                  </p:childTnLst>
                                </p:cTn>
                              </p:par>
                            </p:childTnLst>
                          </p:cTn>
                        </p:par>
                        <p:par>
                          <p:cTn id="27" fill="hold">
                            <p:stCondLst>
                              <p:cond delay="400"/>
                            </p:stCondLst>
                            <p:childTnLst>
                              <p:par>
                                <p:cTn id="28" presetID="1" presetClass="entr" presetSubtype="0" fill="hold" grpId="0" nodeType="afterEffect">
                                  <p:stCondLst>
                                    <p:cond delay="100"/>
                                  </p:stCondLst>
                                  <p:iterate>
                                    <p:tmAbs val="0"/>
                                  </p:iterate>
                                  <p:childTnLst>
                                    <p:set>
                                      <p:cBhvr>
                                        <p:cTn id="29" fill="hold"/>
                                        <p:tgtEl>
                                          <p:spTgt spid="18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100"/>
                                  </p:stCondLst>
                                  <p:iterate>
                                    <p:tmAbs val="0"/>
                                  </p:iterate>
                                  <p:childTnLst>
                                    <p:set>
                                      <p:cBhvr>
                                        <p:cTn id="32" fill="hold"/>
                                        <p:tgtEl>
                                          <p:spTgt spid="190"/>
                                        </p:tgtEl>
                                        <p:attrNameLst>
                                          <p:attrName>style.visibility</p:attrName>
                                        </p:attrNameLst>
                                      </p:cBhvr>
                                      <p:to>
                                        <p:strVal val="visible"/>
                                      </p:to>
                                    </p:set>
                                  </p:childTnLst>
                                </p:cTn>
                              </p:par>
                            </p:childTnLst>
                          </p:cTn>
                        </p:par>
                        <p:par>
                          <p:cTn id="33" fill="hold">
                            <p:stCondLst>
                              <p:cond delay="600"/>
                            </p:stCondLst>
                            <p:childTnLst>
                              <p:par>
                                <p:cTn id="34" presetID="1" presetClass="entr" presetSubtype="0" fill="hold" grpId="0" nodeType="afterEffect">
                                  <p:stCondLst>
                                    <p:cond delay="100"/>
                                  </p:stCondLst>
                                  <p:iterate>
                                    <p:tmAbs val="0"/>
                                  </p:iterate>
                                  <p:childTnLst>
                                    <p:set>
                                      <p:cBhvr>
                                        <p:cTn id="35" fill="hold"/>
                                        <p:tgtEl>
                                          <p:spTgt spid="191"/>
                                        </p:tgtEl>
                                        <p:attrNameLst>
                                          <p:attrName>style.visibility</p:attrName>
                                        </p:attrNameLst>
                                      </p:cBhvr>
                                      <p:to>
                                        <p:strVal val="visible"/>
                                      </p:to>
                                    </p:set>
                                  </p:childTnLst>
                                </p:cTn>
                              </p:par>
                            </p:childTnLst>
                          </p:cTn>
                        </p:par>
                        <p:par>
                          <p:cTn id="36" fill="hold">
                            <p:stCondLst>
                              <p:cond delay="700"/>
                            </p:stCondLst>
                            <p:childTnLst>
                              <p:par>
                                <p:cTn id="37" presetID="1" presetClass="entr" presetSubtype="0" fill="hold" grpId="0" nodeType="afterEffect">
                                  <p:stCondLst>
                                    <p:cond delay="100"/>
                                  </p:stCondLst>
                                  <p:iterate>
                                    <p:tmAbs val="0"/>
                                  </p:iterate>
                                  <p:childTnLst>
                                    <p:set>
                                      <p:cBhvr>
                                        <p:cTn id="38" fill="hold"/>
                                        <p:tgtEl>
                                          <p:spTgt spid="192"/>
                                        </p:tgtEl>
                                        <p:attrNameLst>
                                          <p:attrName>style.visibility</p:attrName>
                                        </p:attrNameLst>
                                      </p:cBhvr>
                                      <p:to>
                                        <p:strVal val="visible"/>
                                      </p:to>
                                    </p:set>
                                  </p:childTnLst>
                                </p:cTn>
                              </p:par>
                            </p:childTnLst>
                          </p:cTn>
                        </p:par>
                        <p:par>
                          <p:cTn id="39" fill="hold">
                            <p:stCondLst>
                              <p:cond delay="800"/>
                            </p:stCondLst>
                            <p:childTnLst>
                              <p:par>
                                <p:cTn id="40" presetID="1" presetClass="entr" presetSubtype="0" fill="hold" grpId="0" nodeType="afterEffect">
                                  <p:stCondLst>
                                    <p:cond delay="100"/>
                                  </p:stCondLst>
                                  <p:iterate>
                                    <p:tmAbs val="0"/>
                                  </p:iterate>
                                  <p:childTnLst>
                                    <p:set>
                                      <p:cBhvr>
                                        <p:cTn id="41" fill="hold"/>
                                        <p:tgtEl>
                                          <p:spTgt spid="193"/>
                                        </p:tgtEl>
                                        <p:attrNameLst>
                                          <p:attrName>style.visibility</p:attrName>
                                        </p:attrNameLst>
                                      </p:cBhvr>
                                      <p:to>
                                        <p:strVal val="visible"/>
                                      </p:to>
                                    </p:set>
                                  </p:childTnLst>
                                </p:cTn>
                              </p:par>
                            </p:childTnLst>
                          </p:cTn>
                        </p:par>
                        <p:par>
                          <p:cTn id="42" fill="hold">
                            <p:stCondLst>
                              <p:cond delay="900"/>
                            </p:stCondLst>
                            <p:childTnLst>
                              <p:par>
                                <p:cTn id="43" presetID="1" presetClass="entr" presetSubtype="0" fill="hold" grpId="0" nodeType="afterEffect">
                                  <p:stCondLst>
                                    <p:cond delay="100"/>
                                  </p:stCondLst>
                                  <p:iterate>
                                    <p:tmAbs val="0"/>
                                  </p:iterate>
                                  <p:childTnLst>
                                    <p:set>
                                      <p:cBhvr>
                                        <p:cTn id="44" fill="hold"/>
                                        <p:tgtEl>
                                          <p:spTgt spid="194"/>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100"/>
                                  </p:stCondLst>
                                  <p:iterate>
                                    <p:tmAbs val="0"/>
                                  </p:iterate>
                                  <p:childTnLst>
                                    <p:set>
                                      <p:cBhvr>
                                        <p:cTn id="47" fill="hold"/>
                                        <p:tgtEl>
                                          <p:spTgt spid="195"/>
                                        </p:tgtEl>
                                        <p:attrNameLst>
                                          <p:attrName>style.visibility</p:attrName>
                                        </p:attrNameLst>
                                      </p:cBhvr>
                                      <p:to>
                                        <p:strVal val="visible"/>
                                      </p:to>
                                    </p:set>
                                  </p:childTnLst>
                                </p:cTn>
                              </p:par>
                            </p:childTnLst>
                          </p:cTn>
                        </p:par>
                        <p:par>
                          <p:cTn id="48" fill="hold">
                            <p:stCondLst>
                              <p:cond delay="1100"/>
                            </p:stCondLst>
                            <p:childTnLst>
                              <p:par>
                                <p:cTn id="49" presetID="1" presetClass="entr" presetSubtype="0" fill="hold" grpId="0" nodeType="afterEffect">
                                  <p:stCondLst>
                                    <p:cond delay="100"/>
                                  </p:stCondLst>
                                  <p:iterate>
                                    <p:tmAbs val="0"/>
                                  </p:iterate>
                                  <p:childTnLst>
                                    <p:set>
                                      <p:cBhvr>
                                        <p:cTn id="50" fill="hold"/>
                                        <p:tgtEl>
                                          <p:spTgt spid="196"/>
                                        </p:tgtEl>
                                        <p:attrNameLst>
                                          <p:attrName>style.visibility</p:attrName>
                                        </p:attrNameLst>
                                      </p:cBhvr>
                                      <p:to>
                                        <p:strVal val="visible"/>
                                      </p:to>
                                    </p:set>
                                  </p:childTnLst>
                                </p:cTn>
                              </p:par>
                            </p:childTnLst>
                          </p:cTn>
                        </p:par>
                        <p:par>
                          <p:cTn id="51" fill="hold">
                            <p:stCondLst>
                              <p:cond delay="1200"/>
                            </p:stCondLst>
                            <p:childTnLst>
                              <p:par>
                                <p:cTn id="52" presetID="1" presetClass="entr" presetSubtype="0" fill="hold" grpId="0" nodeType="afterEffect">
                                  <p:stCondLst>
                                    <p:cond delay="100"/>
                                  </p:stCondLst>
                                  <p:iterate>
                                    <p:tmAbs val="0"/>
                                  </p:iterate>
                                  <p:childTnLst>
                                    <p:set>
                                      <p:cBhvr>
                                        <p:cTn id="53" fill="hold"/>
                                        <p:tgtEl>
                                          <p:spTgt spid="197"/>
                                        </p:tgtEl>
                                        <p:attrNameLst>
                                          <p:attrName>style.visibility</p:attrName>
                                        </p:attrNameLst>
                                      </p:cBhvr>
                                      <p:to>
                                        <p:strVal val="visible"/>
                                      </p:to>
                                    </p:set>
                                  </p:childTnLst>
                                </p:cTn>
                              </p:par>
                            </p:childTnLst>
                          </p:cTn>
                        </p:par>
                        <p:par>
                          <p:cTn id="54" fill="hold">
                            <p:stCondLst>
                              <p:cond delay="1300"/>
                            </p:stCondLst>
                            <p:childTnLst>
                              <p:par>
                                <p:cTn id="55" presetID="1" presetClass="entr" presetSubtype="0" fill="hold" grpId="0" nodeType="afterEffect">
                                  <p:stCondLst>
                                    <p:cond delay="100"/>
                                  </p:stCondLst>
                                  <p:iterate>
                                    <p:tmAbs val="0"/>
                                  </p:iterate>
                                  <p:childTnLst>
                                    <p:set>
                                      <p:cBhvr>
                                        <p:cTn id="56" fill="hold"/>
                                        <p:tgtEl>
                                          <p:spTgt spid="198"/>
                                        </p:tgtEl>
                                        <p:attrNameLst>
                                          <p:attrName>style.visibility</p:attrName>
                                        </p:attrNameLst>
                                      </p:cBhvr>
                                      <p:to>
                                        <p:strVal val="visible"/>
                                      </p:to>
                                    </p:set>
                                  </p:childTnLst>
                                </p:cTn>
                              </p:par>
                            </p:childTnLst>
                          </p:cTn>
                        </p:par>
                        <p:par>
                          <p:cTn id="57" fill="hold">
                            <p:stCondLst>
                              <p:cond delay="1400"/>
                            </p:stCondLst>
                            <p:childTnLst>
                              <p:par>
                                <p:cTn id="58" presetID="1" presetClass="entr" presetSubtype="0" fill="hold" grpId="0" nodeType="afterEffect">
                                  <p:stCondLst>
                                    <p:cond delay="100"/>
                                  </p:stCondLst>
                                  <p:iterate>
                                    <p:tmAbs val="0"/>
                                  </p:iterate>
                                  <p:childTnLst>
                                    <p:set>
                                      <p:cBhvr>
                                        <p:cTn id="59" fill="hold"/>
                                        <p:tgtEl>
                                          <p:spTgt spid="199"/>
                                        </p:tgtEl>
                                        <p:attrNameLst>
                                          <p:attrName>style.visibility</p:attrName>
                                        </p:attrNameLst>
                                      </p:cBhvr>
                                      <p:to>
                                        <p:strVal val="visible"/>
                                      </p:to>
                                    </p:set>
                                  </p:childTnLst>
                                </p:cTn>
                              </p:par>
                            </p:childTnLst>
                          </p:cTn>
                        </p:par>
                        <p:par>
                          <p:cTn id="60" fill="hold">
                            <p:stCondLst>
                              <p:cond delay="1500"/>
                            </p:stCondLst>
                            <p:childTnLst>
                              <p:par>
                                <p:cTn id="61" presetID="1" presetClass="entr" presetSubtype="0" fill="hold" grpId="0" nodeType="afterEffect">
                                  <p:stCondLst>
                                    <p:cond delay="100"/>
                                  </p:stCondLst>
                                  <p:iterate>
                                    <p:tmAbs val="0"/>
                                  </p:iterate>
                                  <p:childTnLst>
                                    <p:set>
                                      <p:cBhvr>
                                        <p:cTn id="62" fill="hold"/>
                                        <p:tgtEl>
                                          <p:spTgt spid="200"/>
                                        </p:tgtEl>
                                        <p:attrNameLst>
                                          <p:attrName>style.visibility</p:attrName>
                                        </p:attrNameLst>
                                      </p:cBhvr>
                                      <p:to>
                                        <p:strVal val="visible"/>
                                      </p:to>
                                    </p:set>
                                  </p:childTnLst>
                                </p:cTn>
                              </p:par>
                            </p:childTnLst>
                          </p:cTn>
                        </p:par>
                        <p:par>
                          <p:cTn id="63" fill="hold">
                            <p:stCondLst>
                              <p:cond delay="1600"/>
                            </p:stCondLst>
                            <p:childTnLst>
                              <p:par>
                                <p:cTn id="64" presetID="1" presetClass="entr" presetSubtype="0" fill="hold" grpId="0" nodeType="afterEffect">
                                  <p:stCondLst>
                                    <p:cond delay="100"/>
                                  </p:stCondLst>
                                  <p:iterate>
                                    <p:tmAbs val="0"/>
                                  </p:iterate>
                                  <p:childTnLst>
                                    <p:set>
                                      <p:cBhvr>
                                        <p:cTn id="65" fill="hold"/>
                                        <p:tgtEl>
                                          <p:spTgt spid="201"/>
                                        </p:tgtEl>
                                        <p:attrNameLst>
                                          <p:attrName>style.visibility</p:attrName>
                                        </p:attrNameLst>
                                      </p:cBhvr>
                                      <p:to>
                                        <p:strVal val="visible"/>
                                      </p:to>
                                    </p:set>
                                  </p:childTnLst>
                                </p:cTn>
                              </p:par>
                            </p:childTnLst>
                          </p:cTn>
                        </p:par>
                        <p:par>
                          <p:cTn id="66" fill="hold">
                            <p:stCondLst>
                              <p:cond delay="1700"/>
                            </p:stCondLst>
                            <p:childTnLst>
                              <p:par>
                                <p:cTn id="67" presetID="1" presetClass="entr" presetSubtype="0" fill="hold" grpId="0" nodeType="afterEffect">
                                  <p:stCondLst>
                                    <p:cond delay="100"/>
                                  </p:stCondLst>
                                  <p:iterate>
                                    <p:tmAbs val="0"/>
                                  </p:iterate>
                                  <p:childTnLst>
                                    <p:set>
                                      <p:cBhvr>
                                        <p:cTn id="68"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advAuto="0"/>
      <p:bldP spid="183" grpId="0" animBg="1" advAuto="0"/>
      <p:bldP spid="184" grpId="0" animBg="1" advAuto="0"/>
      <p:bldP spid="185" grpId="0" animBg="1" advAuto="0"/>
      <p:bldP spid="186" grpId="0" animBg="1" advAuto="0"/>
      <p:bldP spid="187" grpId="0" animBg="1" advAuto="0"/>
      <p:bldP spid="188" grpId="0" animBg="1" advAuto="0"/>
      <p:bldP spid="189" grpId="0" animBg="1" advAuto="0"/>
      <p:bldP spid="190" grpId="0" animBg="1" advAuto="0"/>
      <p:bldP spid="191" grpId="0" animBg="1" advAuto="0"/>
      <p:bldP spid="192" grpId="0" animBg="1" advAuto="0"/>
      <p:bldP spid="193" grpId="0" animBg="1" advAuto="0"/>
      <p:bldP spid="194" grpId="0" animBg="1" advAuto="0"/>
      <p:bldP spid="195" grpId="0" animBg="1" advAuto="0"/>
      <p:bldP spid="196" grpId="0" animBg="1" advAuto="0"/>
      <p:bldP spid="197" grpId="0" animBg="1" advAuto="0"/>
      <p:bldP spid="198" grpId="0" animBg="1" advAuto="0"/>
      <p:bldP spid="199" grpId="0" animBg="1" advAuto="0"/>
      <p:bldP spid="200" grpId="0" animBg="1" advAuto="0"/>
      <p:bldP spid="201" grpId="0" animBg="1" advAuto="0"/>
      <p:bldP spid="202"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Google Shape;86;p17"/>
          <p:cNvSpPr txBox="1">
            <a:spLocks noGrp="1"/>
          </p:cNvSpPr>
          <p:nvPr>
            <p:ph type="body" idx="1"/>
          </p:nvPr>
        </p:nvSpPr>
        <p:spPr>
          <a:xfrm>
            <a:off x="1206500" y="2512663"/>
            <a:ext cx="21971000" cy="9991853"/>
          </a:xfrm>
        </p:spPr>
        <p:txBody>
          <a:bodyPr/>
          <a:lstStyle/>
          <a:p>
            <a:pPr>
              <a:spcBef>
                <a:spcPts val="1800"/>
              </a:spcBef>
            </a:pPr>
            <a:r>
              <a:rPr lang="en-US" dirty="0"/>
              <a:t>Obvious solution: Use a Local file</a:t>
            </a:r>
          </a:p>
          <a:p>
            <a:pPr lvl="1">
              <a:spcBef>
                <a:spcPts val="1800"/>
              </a:spcBef>
            </a:pPr>
            <a:r>
              <a:rPr lang="en-US" dirty="0"/>
              <a:t>Keep local copy of mapping from all hosts to all IPs (e.g., </a:t>
            </a:r>
            <a:r>
              <a:rPr lang="en-US" dirty="0">
                <a:sym typeface="Courier New"/>
              </a:rPr>
              <a:t>/</a:t>
            </a:r>
            <a:r>
              <a:rPr lang="en-US" dirty="0" err="1">
                <a:sym typeface="Courier New"/>
              </a:rPr>
              <a:t>etc</a:t>
            </a:r>
            <a:r>
              <a:rPr lang="en-US" dirty="0">
                <a:sym typeface="Courier New"/>
              </a:rPr>
              <a:t>/hosts</a:t>
            </a:r>
            <a:r>
              <a:rPr lang="en-US" dirty="0"/>
              <a:t>)</a:t>
            </a:r>
          </a:p>
          <a:p>
            <a:pPr lvl="1">
              <a:spcBef>
                <a:spcPts val="1800"/>
              </a:spcBef>
            </a:pPr>
            <a:r>
              <a:rPr lang="en-US" dirty="0"/>
              <a:t>Hosts change IPs regularly: Download file frequently</a:t>
            </a:r>
          </a:p>
          <a:p>
            <a:pPr lvl="1">
              <a:spcBef>
                <a:spcPts val="1800"/>
              </a:spcBef>
            </a:pPr>
            <a:r>
              <a:rPr lang="en-US" dirty="0"/>
              <a:t>Lot of constant internet bandwidth use</a:t>
            </a:r>
          </a:p>
          <a:p>
            <a:pPr lvl="1">
              <a:spcBef>
                <a:spcPts val="1800"/>
              </a:spcBef>
            </a:pPr>
            <a:r>
              <a:rPr lang="en-US" dirty="0"/>
              <a:t>IPv4 space is now full</a:t>
            </a:r>
          </a:p>
          <a:p>
            <a:pPr lvl="2">
              <a:spcBef>
                <a:spcPts val="1800"/>
              </a:spcBef>
            </a:pPr>
            <a:r>
              <a:rPr lang="en-US" dirty="0"/>
              <a:t>32-bits: 4,294,967,296 addresses</a:t>
            </a:r>
          </a:p>
          <a:p>
            <a:pPr lvl="2">
              <a:spcBef>
                <a:spcPts val="1800"/>
              </a:spcBef>
            </a:pPr>
            <a:r>
              <a:rPr lang="en-US" dirty="0"/>
              <a:t>At 1 byte per address, file would be 4GB</a:t>
            </a:r>
          </a:p>
          <a:p>
            <a:pPr lvl="2">
              <a:spcBef>
                <a:spcPts val="1800"/>
              </a:spcBef>
            </a:pPr>
            <a:r>
              <a:rPr lang="en-US" dirty="0"/>
              <a:t>Not a lot of disk space (now, DNS introduced in the late 80s)</a:t>
            </a:r>
          </a:p>
        </p:txBody>
      </p:sp>
      <p:sp>
        <p:nvSpPr>
          <p:cNvPr id="237" name="Google Shape;85;p17"/>
          <p:cNvSpPr txBox="1">
            <a:spLocks noGrp="1"/>
          </p:cNvSpPr>
          <p:nvPr>
            <p:ph type="title"/>
          </p:nvPr>
        </p:nvSpPr>
        <p:spPr/>
        <p:txBody>
          <a:bodyPr/>
          <a:lstStyle/>
          <a:p>
            <a:r>
              <a:rPr lang="en-US" dirty="0"/>
              <a:t>Domain Name System</a:t>
            </a:r>
          </a:p>
        </p:txBody>
      </p:sp>
      <p:sp>
        <p:nvSpPr>
          <p:cNvPr id="238" name="Google Shape;87;p17"/>
          <p:cNvSpPr txBox="1">
            <a:spLocks noGrp="1"/>
          </p:cNvSpPr>
          <p:nvPr>
            <p:ph type="sldNum" sz="quarter" idx="2"/>
          </p:nvPr>
        </p:nvSpPr>
        <p:spPr/>
        <p:txBody>
          <a:bodyPr/>
          <a:lstStyle/>
          <a:p>
            <a:fld id="{86CB4B4D-7CA3-9044-876B-883B54F8677D}" type="slidenum">
              <a:rPr lang="en-US"/>
              <a:pPr/>
              <a:t>7</a:t>
            </a:fld>
            <a:endParaRPr lang="en-US"/>
          </a:p>
        </p:txBody>
      </p:sp>
    </p:spTree>
    <p:extLst>
      <p:ext uri="{BB962C8B-B14F-4D97-AF65-F5344CB8AC3E}">
        <p14:creationId xmlns:p14="http://schemas.microsoft.com/office/powerpoint/2010/main" val="198577646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Google Shape;93;p18"/>
          <p:cNvSpPr txBox="1">
            <a:spLocks noGrp="1"/>
          </p:cNvSpPr>
          <p:nvPr>
            <p:ph type="body" idx="1"/>
          </p:nvPr>
        </p:nvSpPr>
        <p:spPr>
          <a:xfrm>
            <a:off x="1206500" y="2512663"/>
            <a:ext cx="21971000" cy="9991853"/>
          </a:xfrm>
        </p:spPr>
        <p:txBody>
          <a:bodyPr/>
          <a:lstStyle/>
          <a:p>
            <a:pPr>
              <a:spcBef>
                <a:spcPts val="1800"/>
              </a:spcBef>
            </a:pPr>
            <a:r>
              <a:rPr lang="en-US" dirty="0"/>
              <a:t>Obvious solution: Use a Local file</a:t>
            </a:r>
          </a:p>
          <a:p>
            <a:pPr lvl="1">
              <a:spcBef>
                <a:spcPts val="1800"/>
              </a:spcBef>
            </a:pPr>
            <a:r>
              <a:rPr lang="en-US" dirty="0"/>
              <a:t>Keep local copy of mapping from all hosts to all IPs (e.g., </a:t>
            </a:r>
            <a:r>
              <a:rPr lang="en-US" dirty="0">
                <a:sym typeface="Courier New"/>
              </a:rPr>
              <a:t>/</a:t>
            </a:r>
            <a:r>
              <a:rPr lang="en-US" dirty="0" err="1">
                <a:sym typeface="Courier New"/>
              </a:rPr>
              <a:t>etc</a:t>
            </a:r>
            <a:r>
              <a:rPr lang="en-US" dirty="0">
                <a:sym typeface="Courier New"/>
              </a:rPr>
              <a:t>/hosts</a:t>
            </a:r>
            <a:r>
              <a:rPr lang="en-US" dirty="0"/>
              <a:t>)</a:t>
            </a:r>
          </a:p>
          <a:p>
            <a:pPr lvl="1">
              <a:spcBef>
                <a:spcPts val="1800"/>
              </a:spcBef>
            </a:pPr>
            <a:r>
              <a:rPr lang="en-US" dirty="0"/>
              <a:t>Hosts change IPs regularly: Download file frequently</a:t>
            </a:r>
          </a:p>
          <a:p>
            <a:pPr lvl="1">
              <a:spcBef>
                <a:spcPts val="1800"/>
              </a:spcBef>
            </a:pPr>
            <a:r>
              <a:rPr lang="en-US" dirty="0"/>
              <a:t>Lot of constant internet bandwidth use</a:t>
            </a:r>
          </a:p>
          <a:p>
            <a:pPr lvl="1">
              <a:spcBef>
                <a:spcPts val="1800"/>
              </a:spcBef>
            </a:pPr>
            <a:r>
              <a:rPr lang="en-US" dirty="0"/>
              <a:t>IPv4 space is now full</a:t>
            </a:r>
          </a:p>
          <a:p>
            <a:pPr lvl="2">
              <a:spcBef>
                <a:spcPts val="1800"/>
              </a:spcBef>
            </a:pPr>
            <a:r>
              <a:rPr lang="en-US" dirty="0"/>
              <a:t>32-bits: 4,294,967,296 addresses</a:t>
            </a:r>
          </a:p>
          <a:p>
            <a:pPr lvl="2">
              <a:spcBef>
                <a:spcPts val="1800"/>
              </a:spcBef>
            </a:pPr>
            <a:r>
              <a:rPr lang="en-US" dirty="0"/>
              <a:t>At 1 byte per address, file would be 4GB</a:t>
            </a:r>
          </a:p>
          <a:p>
            <a:pPr lvl="2">
              <a:spcBef>
                <a:spcPts val="1800"/>
              </a:spcBef>
            </a:pPr>
            <a:r>
              <a:rPr lang="en-US" dirty="0"/>
              <a:t>Not a lot of disk space (now, DNS introduced in the late 80s)</a:t>
            </a:r>
          </a:p>
        </p:txBody>
      </p:sp>
      <p:sp>
        <p:nvSpPr>
          <p:cNvPr id="244" name="Google Shape;92;p18"/>
          <p:cNvSpPr txBox="1">
            <a:spLocks noGrp="1"/>
          </p:cNvSpPr>
          <p:nvPr>
            <p:ph type="title"/>
          </p:nvPr>
        </p:nvSpPr>
        <p:spPr/>
        <p:txBody>
          <a:bodyPr/>
          <a:lstStyle/>
          <a:p>
            <a:r>
              <a:rPr lang="en-US"/>
              <a:t>Domain Name System</a:t>
            </a:r>
          </a:p>
        </p:txBody>
      </p:sp>
      <p:sp>
        <p:nvSpPr>
          <p:cNvPr id="245" name="Google Shape;97;p18"/>
          <p:cNvSpPr txBox="1">
            <a:spLocks noGrp="1"/>
          </p:cNvSpPr>
          <p:nvPr>
            <p:ph type="sldNum" sz="quarter" idx="2"/>
          </p:nvPr>
        </p:nvSpPr>
        <p:spPr/>
        <p:txBody>
          <a:bodyPr/>
          <a:lstStyle/>
          <a:p>
            <a:fld id="{86CB4B4D-7CA3-9044-876B-883B54F8677D}" type="slidenum">
              <a:rPr lang="en-US"/>
              <a:pPr/>
              <a:t>8</a:t>
            </a:fld>
            <a:endParaRPr lang="en-US"/>
          </a:p>
        </p:txBody>
      </p:sp>
      <p:pic>
        <p:nvPicPr>
          <p:cNvPr id="241" name="Google Shape;94;p18" descr="Google Shape;94;p18"/>
          <p:cNvPicPr>
            <a:picLocks noChangeAspect="1"/>
          </p:cNvPicPr>
          <p:nvPr/>
        </p:nvPicPr>
        <p:blipFill>
          <a:blip r:embed="rId3"/>
          <a:stretch>
            <a:fillRect/>
          </a:stretch>
        </p:blipFill>
        <p:spPr>
          <a:xfrm>
            <a:off x="6501948" y="8130309"/>
            <a:ext cx="8296153" cy="6222153"/>
          </a:xfrm>
          <a:prstGeom prst="rect">
            <a:avLst/>
          </a:prstGeom>
          <a:ln w="12700">
            <a:miter lim="400000"/>
          </a:ln>
        </p:spPr>
      </p:pic>
      <p:pic>
        <p:nvPicPr>
          <p:cNvPr id="242" name="Google Shape;95;p18" descr="Google Shape;95;p18"/>
          <p:cNvPicPr>
            <a:picLocks noChangeAspect="1"/>
          </p:cNvPicPr>
          <p:nvPr/>
        </p:nvPicPr>
        <p:blipFill>
          <a:blip r:embed="rId4"/>
          <a:stretch>
            <a:fillRect/>
          </a:stretch>
        </p:blipFill>
        <p:spPr>
          <a:xfrm>
            <a:off x="15474599" y="8063052"/>
            <a:ext cx="8296153" cy="4773449"/>
          </a:xfrm>
          <a:prstGeom prst="rect">
            <a:avLst/>
          </a:prstGeom>
          <a:ln w="12700">
            <a:miter lim="400000"/>
          </a:ln>
        </p:spPr>
      </p:pic>
      <p:sp>
        <p:nvSpPr>
          <p:cNvPr id="243" name="Google Shape;96;p18"/>
          <p:cNvSpPr txBox="1"/>
          <p:nvPr/>
        </p:nvSpPr>
        <p:spPr>
          <a:xfrm>
            <a:off x="15072090" y="5811314"/>
            <a:ext cx="8734802" cy="20933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spAutoFit/>
          </a:bodyPr>
          <a:lstStyle>
            <a:lvl1pPr algn="l" defTabSz="1828800">
              <a:defRPr sz="6000" b="0">
                <a:latin typeface="Arial"/>
                <a:ea typeface="Arial"/>
                <a:cs typeface="Arial"/>
                <a:sym typeface="Arial"/>
              </a:defRPr>
            </a:lvl1pPr>
          </a:lstStyle>
          <a:p>
            <a:r>
              <a:t>We need 200x of these to hold 4GB: $270K+</a:t>
            </a:r>
          </a:p>
        </p:txBody>
      </p:sp>
    </p:spTree>
    <p:extLst>
      <p:ext uri="{BB962C8B-B14F-4D97-AF65-F5344CB8AC3E}">
        <p14:creationId xmlns:p14="http://schemas.microsoft.com/office/powerpoint/2010/main" val="416380151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advAuto="0"/>
      <p:bldP spid="242" grpId="0" animBg="1" advAuto="0"/>
      <p:bldP spid="24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Google Shape;102;p19"/>
          <p:cNvSpPr txBox="1">
            <a:spLocks noGrp="1"/>
          </p:cNvSpPr>
          <p:nvPr>
            <p:ph type="title"/>
          </p:nvPr>
        </p:nvSpPr>
        <p:spPr/>
        <p:txBody>
          <a:bodyPr/>
          <a:lstStyle/>
          <a:p>
            <a:r>
              <a:rPr lang="en-US"/>
              <a:t>Domain Name System</a:t>
            </a:r>
          </a:p>
        </p:txBody>
      </p:sp>
      <p:sp>
        <p:nvSpPr>
          <p:cNvPr id="249" name="Google Shape;103;p19"/>
          <p:cNvSpPr txBox="1">
            <a:spLocks noGrp="1"/>
          </p:cNvSpPr>
          <p:nvPr>
            <p:ph type="body" idx="1"/>
          </p:nvPr>
        </p:nvSpPr>
        <p:spPr>
          <a:xfrm>
            <a:off x="1206500" y="2512663"/>
            <a:ext cx="21971000" cy="9991853"/>
          </a:xfrm>
        </p:spPr>
        <p:txBody>
          <a:bodyPr>
            <a:noAutofit/>
          </a:bodyPr>
          <a:lstStyle/>
          <a:p>
            <a:pPr>
              <a:spcBef>
                <a:spcPts val="1800"/>
              </a:spcBef>
            </a:pPr>
            <a:r>
              <a:rPr lang="en-US" dirty="0"/>
              <a:t>Obvious solution: Use a Local file</a:t>
            </a:r>
          </a:p>
          <a:p>
            <a:pPr lvl="1">
              <a:spcBef>
                <a:spcPts val="1800"/>
              </a:spcBef>
            </a:pPr>
            <a:r>
              <a:rPr lang="en-US" dirty="0"/>
              <a:t>Keep local copy of mapping from all hosts to all IPs (e.g., </a:t>
            </a:r>
            <a:r>
              <a:rPr lang="en-US" dirty="0">
                <a:sym typeface="Courier New"/>
              </a:rPr>
              <a:t>/</a:t>
            </a:r>
            <a:r>
              <a:rPr lang="en-US" dirty="0" err="1">
                <a:sym typeface="Courier New"/>
              </a:rPr>
              <a:t>etc</a:t>
            </a:r>
            <a:r>
              <a:rPr lang="en-US" dirty="0">
                <a:sym typeface="Courier New"/>
              </a:rPr>
              <a:t>/hosts</a:t>
            </a:r>
            <a:r>
              <a:rPr lang="en-US" dirty="0"/>
              <a:t>)</a:t>
            </a:r>
          </a:p>
          <a:p>
            <a:pPr lvl="1">
              <a:spcBef>
                <a:spcPts val="1800"/>
              </a:spcBef>
            </a:pPr>
            <a:r>
              <a:rPr lang="en-US" dirty="0"/>
              <a:t>Hosts change IPs regularly: Download file frequently</a:t>
            </a:r>
          </a:p>
          <a:p>
            <a:pPr lvl="1">
              <a:spcBef>
                <a:spcPts val="1800"/>
              </a:spcBef>
            </a:pPr>
            <a:r>
              <a:rPr lang="en-US" dirty="0"/>
              <a:t>IPv4 space is now full</a:t>
            </a:r>
          </a:p>
          <a:p>
            <a:pPr lvl="2">
              <a:spcBef>
                <a:spcPts val="1800"/>
              </a:spcBef>
            </a:pPr>
            <a:r>
              <a:rPr lang="en-US" dirty="0"/>
              <a:t>32-bits: 4,294,967,296 addresses</a:t>
            </a:r>
          </a:p>
          <a:p>
            <a:pPr lvl="2">
              <a:spcBef>
                <a:spcPts val="1800"/>
              </a:spcBef>
            </a:pPr>
            <a:r>
              <a:rPr lang="en-US" dirty="0"/>
              <a:t>At 1 byte per address, file would be 4GB</a:t>
            </a:r>
          </a:p>
          <a:p>
            <a:pPr lvl="2">
              <a:spcBef>
                <a:spcPts val="1800"/>
              </a:spcBef>
            </a:pPr>
            <a:r>
              <a:rPr lang="en-US" dirty="0"/>
              <a:t>Not a lot of disk space (now, DNS introduced in the late 80s)</a:t>
            </a:r>
          </a:p>
          <a:p>
            <a:pPr lvl="2">
              <a:spcBef>
                <a:spcPts val="1800"/>
              </a:spcBef>
            </a:pPr>
            <a:r>
              <a:rPr lang="en-US" dirty="0"/>
              <a:t>But a lot of constant internet bandwidth</a:t>
            </a:r>
          </a:p>
          <a:p>
            <a:pPr lvl="1">
              <a:spcBef>
                <a:spcPts val="1800"/>
              </a:spcBef>
            </a:pPr>
            <a:r>
              <a:rPr lang="en-US" dirty="0"/>
              <a:t>More names than IPs</a:t>
            </a:r>
          </a:p>
          <a:p>
            <a:pPr lvl="2">
              <a:spcBef>
                <a:spcPts val="1800"/>
              </a:spcBef>
            </a:pPr>
            <a:r>
              <a:rPr lang="en-US" dirty="0"/>
              <a:t>Aliases</a:t>
            </a:r>
          </a:p>
          <a:p>
            <a:pPr lvl="1">
              <a:spcBef>
                <a:spcPts val="1800"/>
              </a:spcBef>
            </a:pPr>
            <a:r>
              <a:rPr lang="en-US" b="1" dirty="0"/>
              <a:t>Not scalable!</a:t>
            </a:r>
          </a:p>
        </p:txBody>
      </p:sp>
      <p:sp>
        <p:nvSpPr>
          <p:cNvPr id="251" name="Google Shape;104;p19"/>
          <p:cNvSpPr txBox="1">
            <a:spLocks noGrp="1"/>
          </p:cNvSpPr>
          <p:nvPr>
            <p:ph type="sldNum" sz="quarter" idx="2"/>
          </p:nvPr>
        </p:nvSpPr>
        <p:spPr/>
        <p:txBody>
          <a:bodyPr/>
          <a:lstStyle/>
          <a:p>
            <a:fld id="{86CB4B4D-7CA3-9044-876B-883B54F8677D}" type="slidenum">
              <a:rPr lang="en-US"/>
              <a:pPr/>
              <a:t>9</a:t>
            </a:fld>
            <a:endParaRPr lang="en-US"/>
          </a:p>
        </p:txBody>
      </p:sp>
    </p:spTree>
    <p:extLst>
      <p:ext uri="{BB962C8B-B14F-4D97-AF65-F5344CB8AC3E}">
        <p14:creationId xmlns:p14="http://schemas.microsoft.com/office/powerpoint/2010/main" val="43193940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6070</TotalTime>
  <Words>2447</Words>
  <Application>Microsoft Macintosh PowerPoint</Application>
  <PresentationFormat>Custom</PresentationFormat>
  <Paragraphs>340</Paragraphs>
  <Slides>31</Slides>
  <Notes>19</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Helvetica</vt:lpstr>
      <vt:lpstr>Helvetica Light</vt:lpstr>
      <vt:lpstr>Helvetica Neue</vt:lpstr>
      <vt:lpstr>Helvetica Neue Medium</vt:lpstr>
      <vt:lpstr>Helvetica Neue UltraLight</vt:lpstr>
      <vt:lpstr>21_BasicWhite</vt:lpstr>
      <vt:lpstr>CS 4530 Software Engineering</vt:lpstr>
      <vt:lpstr>Learning Objectives for this Lesson</vt:lpstr>
      <vt:lpstr>What is a distributed system?</vt:lpstr>
      <vt:lpstr>Why expand to distributed systems?</vt:lpstr>
      <vt:lpstr>Example: Domain Name System (DNS)</vt:lpstr>
      <vt:lpstr>Example: Domain Name System (DNS)</vt:lpstr>
      <vt:lpstr>Domain Name System</vt:lpstr>
      <vt:lpstr>Domain Name System</vt:lpstr>
      <vt:lpstr>Domain Name System</vt:lpstr>
      <vt:lpstr>Domain Name System</vt:lpstr>
      <vt:lpstr>DNS as a distributed system</vt:lpstr>
      <vt:lpstr>DNS</vt:lpstr>
      <vt:lpstr>DNS</vt:lpstr>
      <vt:lpstr>DNS: Example</vt:lpstr>
      <vt:lpstr>DNS: Example</vt:lpstr>
      <vt:lpstr>Domain Name System</vt:lpstr>
      <vt:lpstr>Domain Name System</vt:lpstr>
      <vt:lpstr>Distributed Systems Goals</vt:lpstr>
      <vt:lpstr>Distributed Systems Goals</vt:lpstr>
      <vt:lpstr>Distributed Systems Goals</vt:lpstr>
      <vt:lpstr>Distributed Systems Goals</vt:lpstr>
      <vt:lpstr>Distributed Systems Goals</vt:lpstr>
      <vt:lpstr>Challenges</vt:lpstr>
      <vt:lpstr>Challenges</vt:lpstr>
      <vt:lpstr>Challenges</vt:lpstr>
      <vt:lpstr>Distributed Systems Challenges</vt:lpstr>
      <vt:lpstr>8 Fallacies of Distributed Computing</vt:lpstr>
      <vt:lpstr>What can go wrong?</vt:lpstr>
      <vt:lpstr>Do these fallacies still hold?</vt:lpstr>
      <vt:lpstr>What can go wrong?</vt:lpstr>
      <vt:lpstr>Should we make {our software} distributed?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Vesely, Ferdinand</cp:lastModifiedBy>
  <cp:revision>7</cp:revision>
  <dcterms:modified xsi:type="dcterms:W3CDTF">2022-03-20T01:43:50Z</dcterms:modified>
</cp:coreProperties>
</file>